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26"/>
  </p:notesMasterIdLst>
  <p:sldIdLst>
    <p:sldId id="485" r:id="rId7"/>
    <p:sldId id="486" r:id="rId8"/>
    <p:sldId id="488" r:id="rId9"/>
    <p:sldId id="487" r:id="rId10"/>
    <p:sldId id="288" r:id="rId11"/>
    <p:sldId id="289" r:id="rId12"/>
    <p:sldId id="290" r:id="rId13"/>
    <p:sldId id="489" r:id="rId14"/>
    <p:sldId id="490" r:id="rId15"/>
    <p:sldId id="492" r:id="rId16"/>
    <p:sldId id="264" r:id="rId17"/>
    <p:sldId id="262" r:id="rId18"/>
    <p:sldId id="495" r:id="rId19"/>
    <p:sldId id="266" r:id="rId20"/>
    <p:sldId id="259" r:id="rId21"/>
    <p:sldId id="286" r:id="rId22"/>
    <p:sldId id="493" r:id="rId23"/>
    <p:sldId id="494" r:id="rId24"/>
    <p:sldId id="491"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1" autoAdjust="0"/>
    <p:restoredTop sz="79539" autoAdjust="0"/>
  </p:normalViewPr>
  <p:slideViewPr>
    <p:cSldViewPr snapToGrid="0" showGuides="1">
      <p:cViewPr varScale="1">
        <p:scale>
          <a:sx n="107" d="100"/>
          <a:sy n="107" d="100"/>
        </p:scale>
        <p:origin x="184" y="61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41601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9C3F2ED-74C5-7D4F-8560-0CC253E9A436}" type="slidenum">
              <a:rPr lang="en-US" smtClean="0"/>
              <a:t>14</a:t>
            </a:fld>
            <a:endParaRPr lang="en-US"/>
          </a:p>
        </p:txBody>
      </p:sp>
    </p:spTree>
    <p:extLst>
      <p:ext uri="{BB962C8B-B14F-4D97-AF65-F5344CB8AC3E}">
        <p14:creationId xmlns:p14="http://schemas.microsoft.com/office/powerpoint/2010/main" val="1122218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7182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75118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98627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86659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8050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88745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193542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over features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54177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over features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27668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4267368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0004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 id="2147483738" r:id="rId18"/>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pivotal.io/customers/liberty-mutual"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youtube.com/watch?v=5WOvhnrMr4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868899" y="1197132"/>
            <a:ext cx="7324988" cy="744537"/>
          </a:xfrm>
        </p:spPr>
        <p:txBody>
          <a:bodyPr/>
          <a:lstStyle/>
          <a:p>
            <a:r>
              <a:rPr lang="en-US" b="0" dirty="0"/>
              <a:t>Hybrid made easy. </a:t>
            </a:r>
            <a:br>
              <a:rPr lang="en-US" dirty="0"/>
            </a:br>
            <a:endParaRPr lang="en-US" dirty="0"/>
          </a:p>
        </p:txBody>
      </p:sp>
      <p:sp>
        <p:nvSpPr>
          <p:cNvPr id="5" name="Text Placeholder 4">
            <a:extLst>
              <a:ext uri="{FF2B5EF4-FFF2-40B4-BE49-F238E27FC236}">
                <a16:creationId xmlns:a16="http://schemas.microsoft.com/office/drawing/2014/main" id="{7D4BF6FA-54D4-A34B-A8BC-44BF8B93E1DD}"/>
              </a:ext>
            </a:extLst>
          </p:cNvPr>
          <p:cNvSpPr>
            <a:spLocks noGrp="1"/>
          </p:cNvSpPr>
          <p:nvPr>
            <p:ph type="body" sz="quarter" idx="10"/>
          </p:nvPr>
        </p:nvSpPr>
        <p:spPr>
          <a:xfrm>
            <a:off x="467393" y="4179456"/>
            <a:ext cx="3683000" cy="433387"/>
          </a:xfrm>
        </p:spPr>
        <p:txBody>
          <a:bodyPr/>
          <a:lstStyle/>
          <a:p>
            <a:r>
              <a:rPr lang="en-US" dirty="0"/>
              <a:t>Ryan </a:t>
            </a:r>
            <a:r>
              <a:rPr lang="en-US" dirty="0" err="1"/>
              <a:t>Niksch</a:t>
            </a:r>
            <a:endParaRPr lang="en-US" dirty="0"/>
          </a:p>
        </p:txBody>
      </p:sp>
      <p:sp>
        <p:nvSpPr>
          <p:cNvPr id="7" name="TextBox 6">
            <a:extLst>
              <a:ext uri="{FF2B5EF4-FFF2-40B4-BE49-F238E27FC236}">
                <a16:creationId xmlns:a16="http://schemas.microsoft.com/office/drawing/2014/main" id="{115EA705-9B62-1D4C-880A-1F9B5BA4FB45}"/>
              </a:ext>
            </a:extLst>
          </p:cNvPr>
          <p:cNvSpPr txBox="1"/>
          <p:nvPr/>
        </p:nvSpPr>
        <p:spPr>
          <a:xfrm>
            <a:off x="182895" y="2209800"/>
            <a:ext cx="8696996" cy="707886"/>
          </a:xfrm>
          <a:prstGeom prst="rect">
            <a:avLst/>
          </a:prstGeom>
          <a:noFill/>
        </p:spPr>
        <p:txBody>
          <a:bodyPr wrap="none" rtlCol="0">
            <a:spAutoFit/>
          </a:bodyPr>
          <a:lstStyle/>
          <a:p>
            <a:r>
              <a:rPr lang="en-US" sz="2000" dirty="0">
                <a:solidFill>
                  <a:schemeClr val="accent3">
                    <a:lumMod val="60000"/>
                    <a:lumOff val="40000"/>
                  </a:schemeClr>
                </a:solidFill>
              </a:rPr>
              <a:t>Modernizing and moving to the cloud with Pivotal Cloud Foundry and AWS.</a:t>
            </a:r>
          </a:p>
          <a:p>
            <a:endParaRPr lang="en-US" sz="2000" dirty="0"/>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6227A0-5A84-7D4F-BB19-87CDA8CC7C5E}"/>
              </a:ext>
            </a:extLst>
          </p:cNvPr>
          <p:cNvSpPr txBox="1">
            <a:spLocks/>
          </p:cNvSpPr>
          <p:nvPr/>
        </p:nvSpPr>
        <p:spPr>
          <a:xfrm>
            <a:off x="334730" y="332594"/>
            <a:ext cx="8205304" cy="545741"/>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Provision and Bind</a:t>
            </a:r>
          </a:p>
        </p:txBody>
      </p:sp>
      <p:grpSp>
        <p:nvGrpSpPr>
          <p:cNvPr id="4" name="Group 3">
            <a:extLst>
              <a:ext uri="{FF2B5EF4-FFF2-40B4-BE49-F238E27FC236}">
                <a16:creationId xmlns:a16="http://schemas.microsoft.com/office/drawing/2014/main" id="{2182F309-59E2-C049-BBB3-3EEC295AC742}"/>
              </a:ext>
            </a:extLst>
          </p:cNvPr>
          <p:cNvGrpSpPr/>
          <p:nvPr/>
        </p:nvGrpSpPr>
        <p:grpSpPr>
          <a:xfrm>
            <a:off x="6229955" y="1461879"/>
            <a:ext cx="2671354" cy="2835478"/>
            <a:chOff x="2562225" y="1047233"/>
            <a:chExt cx="1751013" cy="1937174"/>
          </a:xfrm>
          <a:solidFill>
            <a:schemeClr val="bg1"/>
          </a:solidFill>
        </p:grpSpPr>
        <p:sp>
          <p:nvSpPr>
            <p:cNvPr id="5" name="Rounded Rectangle 4">
              <a:extLst>
                <a:ext uri="{FF2B5EF4-FFF2-40B4-BE49-F238E27FC236}">
                  <a16:creationId xmlns:a16="http://schemas.microsoft.com/office/drawing/2014/main" id="{3BD18420-DDEB-4A4B-818B-B8CFC0314578}"/>
                </a:ext>
              </a:extLst>
            </p:cNvPr>
            <p:cNvSpPr/>
            <p:nvPr/>
          </p:nvSpPr>
          <p:spPr>
            <a:xfrm>
              <a:off x="2562225" y="1250857"/>
              <a:ext cx="1751013"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6" name="TextBox 5">
              <a:extLst>
                <a:ext uri="{FF2B5EF4-FFF2-40B4-BE49-F238E27FC236}">
                  <a16:creationId xmlns:a16="http://schemas.microsoft.com/office/drawing/2014/main" id="{1E001866-79D5-4744-B337-156B9247A8DC}"/>
                </a:ext>
              </a:extLst>
            </p:cNvPr>
            <p:cNvSpPr txBox="1">
              <a:spLocks noChangeArrowheads="1"/>
            </p:cNvSpPr>
            <p:nvPr/>
          </p:nvSpPr>
          <p:spPr bwMode="auto">
            <a:xfrm>
              <a:off x="2681288" y="2739324"/>
              <a:ext cx="1557337" cy="230832"/>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AWS cloud</a:t>
              </a:r>
            </a:p>
          </p:txBody>
        </p:sp>
        <p:pic>
          <p:nvPicPr>
            <p:cNvPr id="7" name="Picture 6">
              <a:extLst>
                <a:ext uri="{FF2B5EF4-FFF2-40B4-BE49-F238E27FC236}">
                  <a16:creationId xmlns:a16="http://schemas.microsoft.com/office/drawing/2014/main" id="{830F7C0C-2A59-234A-8039-9DCDF7F5A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p:spPr>
        </p:pic>
      </p:grpSp>
      <p:grpSp>
        <p:nvGrpSpPr>
          <p:cNvPr id="8" name="Group 7">
            <a:extLst>
              <a:ext uri="{FF2B5EF4-FFF2-40B4-BE49-F238E27FC236}">
                <a16:creationId xmlns:a16="http://schemas.microsoft.com/office/drawing/2014/main" id="{D312220B-6549-494E-9D30-0E2ABB25E037}"/>
              </a:ext>
            </a:extLst>
          </p:cNvPr>
          <p:cNvGrpSpPr/>
          <p:nvPr/>
        </p:nvGrpSpPr>
        <p:grpSpPr>
          <a:xfrm>
            <a:off x="257466" y="1355559"/>
            <a:ext cx="3900844" cy="2866087"/>
            <a:chOff x="4676775" y="1248662"/>
            <a:chExt cx="1752600" cy="1733550"/>
          </a:xfrm>
          <a:solidFill>
            <a:schemeClr val="bg1"/>
          </a:solidFill>
        </p:grpSpPr>
        <p:sp>
          <p:nvSpPr>
            <p:cNvPr id="9" name="Rounded Rectangle 8">
              <a:extLst>
                <a:ext uri="{FF2B5EF4-FFF2-40B4-BE49-F238E27FC236}">
                  <a16:creationId xmlns:a16="http://schemas.microsoft.com/office/drawing/2014/main" id="{4D4056DD-EB8A-BA4C-8C85-2D63D6331553}"/>
                </a:ext>
              </a:extLst>
            </p:cNvPr>
            <p:cNvSpPr/>
            <p:nvPr/>
          </p:nvSpPr>
          <p:spPr>
            <a:xfrm>
              <a:off x="4676775" y="1248662"/>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TextBox 37">
              <a:extLst>
                <a:ext uri="{FF2B5EF4-FFF2-40B4-BE49-F238E27FC236}">
                  <a16:creationId xmlns:a16="http://schemas.microsoft.com/office/drawing/2014/main" id="{F820C0AA-8A81-CC41-B727-8B838A42A95F}"/>
                </a:ext>
              </a:extLst>
            </p:cNvPr>
            <p:cNvSpPr txBox="1">
              <a:spLocks noChangeArrowheads="1"/>
            </p:cNvSpPr>
            <p:nvPr/>
          </p:nvSpPr>
          <p:spPr bwMode="auto">
            <a:xfrm>
              <a:off x="4768850" y="2739324"/>
              <a:ext cx="1555750" cy="231775"/>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Application Platform</a:t>
              </a:r>
            </a:p>
          </p:txBody>
        </p:sp>
      </p:grpSp>
      <p:sp>
        <p:nvSpPr>
          <p:cNvPr id="11" name="Rounded Rectangle 10">
            <a:extLst>
              <a:ext uri="{FF2B5EF4-FFF2-40B4-BE49-F238E27FC236}">
                <a16:creationId xmlns:a16="http://schemas.microsoft.com/office/drawing/2014/main" id="{868E8CE2-4F26-EB4E-B102-BC27D1FAAEAA}"/>
              </a:ext>
            </a:extLst>
          </p:cNvPr>
          <p:cNvSpPr/>
          <p:nvPr/>
        </p:nvSpPr>
        <p:spPr>
          <a:xfrm>
            <a:off x="2610098" y="2216446"/>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2" name="Rounded Rectangle 11">
            <a:extLst>
              <a:ext uri="{FF2B5EF4-FFF2-40B4-BE49-F238E27FC236}">
                <a16:creationId xmlns:a16="http://schemas.microsoft.com/office/drawing/2014/main" id="{1E677A73-4E03-6947-8105-81F1FA2AEDD3}"/>
              </a:ext>
            </a:extLst>
          </p:cNvPr>
          <p:cNvSpPr/>
          <p:nvPr/>
        </p:nvSpPr>
        <p:spPr>
          <a:xfrm>
            <a:off x="451603" y="2216446"/>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3" name="Rounded Rectangle 12">
            <a:extLst>
              <a:ext uri="{FF2B5EF4-FFF2-40B4-BE49-F238E27FC236}">
                <a16:creationId xmlns:a16="http://schemas.microsoft.com/office/drawing/2014/main" id="{13C7617C-CA42-8D45-B822-E6DF3E35FF94}"/>
              </a:ext>
            </a:extLst>
          </p:cNvPr>
          <p:cNvSpPr/>
          <p:nvPr/>
        </p:nvSpPr>
        <p:spPr>
          <a:xfrm>
            <a:off x="334833" y="2315955"/>
            <a:ext cx="8452646" cy="515639"/>
          </a:xfrm>
          <a:prstGeom prst="roundRect">
            <a:avLst/>
          </a:prstGeom>
          <a:solidFill>
            <a:schemeClr val="accent1">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C2842E9-EAFC-F54A-8D92-A524C99621E6}"/>
              </a:ext>
            </a:extLst>
          </p:cNvPr>
          <p:cNvSpPr txBox="1"/>
          <p:nvPr/>
        </p:nvSpPr>
        <p:spPr>
          <a:xfrm>
            <a:off x="623589" y="2349930"/>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Push</a:t>
            </a:r>
          </a:p>
        </p:txBody>
      </p:sp>
      <p:sp>
        <p:nvSpPr>
          <p:cNvPr id="16" name="TextBox 15">
            <a:extLst>
              <a:ext uri="{FF2B5EF4-FFF2-40B4-BE49-F238E27FC236}">
                <a16:creationId xmlns:a16="http://schemas.microsoft.com/office/drawing/2014/main" id="{FB9BDB8D-8957-1C4C-9562-3B89981CA6B2}"/>
              </a:ext>
            </a:extLst>
          </p:cNvPr>
          <p:cNvSpPr txBox="1"/>
          <p:nvPr/>
        </p:nvSpPr>
        <p:spPr>
          <a:xfrm>
            <a:off x="2883591" y="2349930"/>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17" name="Picture 16">
            <a:extLst>
              <a:ext uri="{FF2B5EF4-FFF2-40B4-BE49-F238E27FC236}">
                <a16:creationId xmlns:a16="http://schemas.microsoft.com/office/drawing/2014/main" id="{D75B3CCB-A6CB-B644-A787-1461F469C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285" y="2263016"/>
            <a:ext cx="309387" cy="382184"/>
          </a:xfrm>
          <a:prstGeom prst="rect">
            <a:avLst/>
          </a:prstGeom>
        </p:spPr>
      </p:pic>
      <p:sp>
        <p:nvSpPr>
          <p:cNvPr id="18" name="TextBox 17">
            <a:extLst>
              <a:ext uri="{FF2B5EF4-FFF2-40B4-BE49-F238E27FC236}">
                <a16:creationId xmlns:a16="http://schemas.microsoft.com/office/drawing/2014/main" id="{22F18551-E5FD-FC46-8441-1734A5209848}"/>
              </a:ext>
            </a:extLst>
          </p:cNvPr>
          <p:cNvSpPr txBox="1"/>
          <p:nvPr/>
        </p:nvSpPr>
        <p:spPr>
          <a:xfrm>
            <a:off x="7505058" y="2645108"/>
            <a:ext cx="1005840" cy="2138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19" name="TextBox 18">
            <a:extLst>
              <a:ext uri="{FF2B5EF4-FFF2-40B4-BE49-F238E27FC236}">
                <a16:creationId xmlns:a16="http://schemas.microsoft.com/office/drawing/2014/main" id="{F8795709-8707-AD4D-8C49-92FACD935BFE}"/>
              </a:ext>
            </a:extLst>
          </p:cNvPr>
          <p:cNvSpPr txBox="1"/>
          <p:nvPr/>
        </p:nvSpPr>
        <p:spPr>
          <a:xfrm>
            <a:off x="6761891" y="2349930"/>
            <a:ext cx="80711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CreateStack</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a:extLst>
              <a:ext uri="{FF2B5EF4-FFF2-40B4-BE49-F238E27FC236}">
                <a16:creationId xmlns:a16="http://schemas.microsoft.com/office/drawing/2014/main" id="{6AD36EF1-BEF3-DE4C-8E66-15121C002720}"/>
              </a:ext>
            </a:extLst>
          </p:cNvPr>
          <p:cNvCxnSpPr>
            <a:cxnSpLocks/>
          </p:cNvCxnSpPr>
          <p:nvPr/>
        </p:nvCxnSpPr>
        <p:spPr>
          <a:xfrm flipV="1">
            <a:off x="334833" y="2587524"/>
            <a:ext cx="7454648" cy="1"/>
          </a:xfrm>
          <a:prstGeom prst="line">
            <a:avLst/>
          </a:prstGeom>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D67A8672-3472-E147-8DF6-59AAE2F6CB20}"/>
              </a:ext>
            </a:extLst>
          </p:cNvPr>
          <p:cNvSpPr txBox="1"/>
          <p:nvPr/>
        </p:nvSpPr>
        <p:spPr>
          <a:xfrm>
            <a:off x="6507506" y="2614688"/>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2" name="Right Arrow 21">
            <a:extLst>
              <a:ext uri="{FF2B5EF4-FFF2-40B4-BE49-F238E27FC236}">
                <a16:creationId xmlns:a16="http://schemas.microsoft.com/office/drawing/2014/main" id="{3ED02963-5C80-8B4A-9617-0090C416E2AB}"/>
              </a:ext>
            </a:extLst>
          </p:cNvPr>
          <p:cNvSpPr/>
          <p:nvPr/>
        </p:nvSpPr>
        <p:spPr>
          <a:xfrm rot="10800000">
            <a:off x="5999354" y="259406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Curved Left Arrow 22">
            <a:extLst>
              <a:ext uri="{FF2B5EF4-FFF2-40B4-BE49-F238E27FC236}">
                <a16:creationId xmlns:a16="http://schemas.microsoft.com/office/drawing/2014/main" id="{ADD3849B-542E-D649-9239-F4DE6F5CEE5D}"/>
              </a:ext>
            </a:extLst>
          </p:cNvPr>
          <p:cNvSpPr/>
          <p:nvPr/>
        </p:nvSpPr>
        <p:spPr>
          <a:xfrm>
            <a:off x="8358677" y="2379891"/>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E065571A-8370-8540-844A-1D31B07F7A3E}"/>
              </a:ext>
            </a:extLst>
          </p:cNvPr>
          <p:cNvSpPr txBox="1"/>
          <p:nvPr/>
        </p:nvSpPr>
        <p:spPr>
          <a:xfrm>
            <a:off x="8225423" y="2453865"/>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25" name="Right Arrow 24">
            <a:extLst>
              <a:ext uri="{FF2B5EF4-FFF2-40B4-BE49-F238E27FC236}">
                <a16:creationId xmlns:a16="http://schemas.microsoft.com/office/drawing/2014/main" id="{4E85D656-9855-1244-9BE8-9DDD91D39D7A}"/>
              </a:ext>
            </a:extLst>
          </p:cNvPr>
          <p:cNvSpPr/>
          <p:nvPr/>
        </p:nvSpPr>
        <p:spPr>
          <a:xfrm rot="10800000">
            <a:off x="3953273" y="2587524"/>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A5F5B8FA-6B58-7049-8099-30540912BB80}"/>
              </a:ext>
            </a:extLst>
          </p:cNvPr>
          <p:cNvSpPr/>
          <p:nvPr/>
        </p:nvSpPr>
        <p:spPr>
          <a:xfrm rot="10800000">
            <a:off x="1891264" y="258752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DA8F7D3-139D-234E-991B-8C678AF91479}"/>
              </a:ext>
            </a:extLst>
          </p:cNvPr>
          <p:cNvSpPr txBox="1"/>
          <p:nvPr/>
        </p:nvSpPr>
        <p:spPr>
          <a:xfrm>
            <a:off x="2891612" y="2612333"/>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28" name="TextBox 27">
            <a:extLst>
              <a:ext uri="{FF2B5EF4-FFF2-40B4-BE49-F238E27FC236}">
                <a16:creationId xmlns:a16="http://schemas.microsoft.com/office/drawing/2014/main" id="{8E1A2A4E-81B2-2B43-B300-1633C22A8C8E}"/>
              </a:ext>
            </a:extLst>
          </p:cNvPr>
          <p:cNvSpPr txBox="1"/>
          <p:nvPr/>
        </p:nvSpPr>
        <p:spPr>
          <a:xfrm>
            <a:off x="418993" y="2612563"/>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29" name="Right Arrow 28">
            <a:extLst>
              <a:ext uri="{FF2B5EF4-FFF2-40B4-BE49-F238E27FC236}">
                <a16:creationId xmlns:a16="http://schemas.microsoft.com/office/drawing/2014/main" id="{DD144934-E8C0-5F4D-8B7F-69B39A5AB938}"/>
              </a:ext>
            </a:extLst>
          </p:cNvPr>
          <p:cNvSpPr/>
          <p:nvPr/>
        </p:nvSpPr>
        <p:spPr>
          <a:xfrm>
            <a:off x="1892564" y="23386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67DEEA6F-B6E0-E946-A29F-12D7240E03CA}"/>
              </a:ext>
            </a:extLst>
          </p:cNvPr>
          <p:cNvSpPr/>
          <p:nvPr/>
        </p:nvSpPr>
        <p:spPr>
          <a:xfrm>
            <a:off x="3975613" y="232883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Arrow 30">
            <a:extLst>
              <a:ext uri="{FF2B5EF4-FFF2-40B4-BE49-F238E27FC236}">
                <a16:creationId xmlns:a16="http://schemas.microsoft.com/office/drawing/2014/main" id="{1ADB409D-CAAA-7B48-A958-8D8DC9D811D0}"/>
              </a:ext>
            </a:extLst>
          </p:cNvPr>
          <p:cNvSpPr/>
          <p:nvPr/>
        </p:nvSpPr>
        <p:spPr>
          <a:xfrm>
            <a:off x="6016412" y="232883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B34EC341-5669-4847-AA6F-EADF317B68F8}"/>
              </a:ext>
            </a:extLst>
          </p:cNvPr>
          <p:cNvSpPr/>
          <p:nvPr/>
        </p:nvSpPr>
        <p:spPr>
          <a:xfrm>
            <a:off x="334833" y="3229257"/>
            <a:ext cx="8452646" cy="515639"/>
          </a:xfrm>
          <a:prstGeom prst="roundRect">
            <a:avLst/>
          </a:prstGeom>
          <a:solidFill>
            <a:schemeClr val="accent1">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86CA6E0-58F8-2145-B7B2-F953FE544085}"/>
              </a:ext>
            </a:extLst>
          </p:cNvPr>
          <p:cNvSpPr txBox="1"/>
          <p:nvPr/>
        </p:nvSpPr>
        <p:spPr>
          <a:xfrm>
            <a:off x="623589" y="3263232"/>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4" name="TextBox 33">
            <a:extLst>
              <a:ext uri="{FF2B5EF4-FFF2-40B4-BE49-F238E27FC236}">
                <a16:creationId xmlns:a16="http://schemas.microsoft.com/office/drawing/2014/main" id="{BD94BF65-E0D3-C54A-863A-981AE1CA1EF3}"/>
              </a:ext>
            </a:extLst>
          </p:cNvPr>
          <p:cNvSpPr txBox="1"/>
          <p:nvPr/>
        </p:nvSpPr>
        <p:spPr>
          <a:xfrm>
            <a:off x="3042329" y="3263232"/>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35" name="Picture 34">
            <a:extLst>
              <a:ext uri="{FF2B5EF4-FFF2-40B4-BE49-F238E27FC236}">
                <a16:creationId xmlns:a16="http://schemas.microsoft.com/office/drawing/2014/main" id="{7C2C1216-17EB-BD4D-8832-15EEABCB9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522" y="3071821"/>
            <a:ext cx="225899" cy="279052"/>
          </a:xfrm>
          <a:prstGeom prst="rect">
            <a:avLst/>
          </a:prstGeom>
        </p:spPr>
      </p:pic>
      <p:sp>
        <p:nvSpPr>
          <p:cNvPr id="36" name="TextBox 35">
            <a:extLst>
              <a:ext uri="{FF2B5EF4-FFF2-40B4-BE49-F238E27FC236}">
                <a16:creationId xmlns:a16="http://schemas.microsoft.com/office/drawing/2014/main" id="{E1186FF1-52CF-854B-9253-B1A82191EFE2}"/>
              </a:ext>
            </a:extLst>
          </p:cNvPr>
          <p:cNvSpPr txBox="1"/>
          <p:nvPr/>
        </p:nvSpPr>
        <p:spPr>
          <a:xfrm>
            <a:off x="8143197" y="3346522"/>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37" name="TextBox 36">
            <a:extLst>
              <a:ext uri="{FF2B5EF4-FFF2-40B4-BE49-F238E27FC236}">
                <a16:creationId xmlns:a16="http://schemas.microsoft.com/office/drawing/2014/main" id="{A933FF34-4E21-BF48-A117-C26CA7BB0EC6}"/>
              </a:ext>
            </a:extLst>
          </p:cNvPr>
          <p:cNvSpPr txBox="1"/>
          <p:nvPr/>
        </p:nvSpPr>
        <p:spPr>
          <a:xfrm>
            <a:off x="6507506" y="3254648"/>
            <a:ext cx="174900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DescribeStack</a:t>
            </a:r>
            <a:r>
              <a:rPr lang="en-US" sz="900" dirty="0">
                <a:latin typeface="Amazon Ember" panose="020B0603020204020204" pitchFamily="34" charset="0"/>
                <a:ea typeface="Amazon Ember" panose="020B0603020204020204" pitchFamily="34" charset="0"/>
                <a:cs typeface="Amazon Ember" panose="020B0603020204020204" pitchFamily="34" charset="0"/>
              </a:rPr>
              <a:t>/</a:t>
            </a:r>
            <a:r>
              <a:rPr lang="en-US" sz="900" dirty="0" err="1">
                <a:latin typeface="Amazon Ember" panose="020B0603020204020204" pitchFamily="34" charset="0"/>
                <a:ea typeface="Amazon Ember" panose="020B0603020204020204" pitchFamily="34" charset="0"/>
                <a:cs typeface="Amazon Ember" panose="020B0603020204020204" pitchFamily="34" charset="0"/>
              </a:rPr>
              <a:t>GetParameter</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8" name="Straight Connector 37">
            <a:extLst>
              <a:ext uri="{FF2B5EF4-FFF2-40B4-BE49-F238E27FC236}">
                <a16:creationId xmlns:a16="http://schemas.microsoft.com/office/drawing/2014/main" id="{B49BA6A1-87B9-BA4D-BE68-ED22CDA6AC21}"/>
              </a:ext>
            </a:extLst>
          </p:cNvPr>
          <p:cNvCxnSpPr>
            <a:cxnSpLocks/>
          </p:cNvCxnSpPr>
          <p:nvPr/>
        </p:nvCxnSpPr>
        <p:spPr>
          <a:xfrm flipV="1">
            <a:off x="334833" y="3500826"/>
            <a:ext cx="7454648" cy="1"/>
          </a:xfrm>
          <a:prstGeom prst="line">
            <a:avLst/>
          </a:prstGeom>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A93360CC-1925-1148-B441-B31E0FDE3DD1}"/>
              </a:ext>
            </a:extLst>
          </p:cNvPr>
          <p:cNvSpPr txBox="1"/>
          <p:nvPr/>
        </p:nvSpPr>
        <p:spPr>
          <a:xfrm>
            <a:off x="6554438" y="3520986"/>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0" name="Right Arrow 39">
            <a:extLst>
              <a:ext uri="{FF2B5EF4-FFF2-40B4-BE49-F238E27FC236}">
                <a16:creationId xmlns:a16="http://schemas.microsoft.com/office/drawing/2014/main" id="{67DB5AA0-9B7A-AE48-8862-1CF6236589F9}"/>
              </a:ext>
            </a:extLst>
          </p:cNvPr>
          <p:cNvSpPr/>
          <p:nvPr/>
        </p:nvSpPr>
        <p:spPr>
          <a:xfrm rot="10800000">
            <a:off x="5999354" y="350736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urved Left Arrow 40">
            <a:extLst>
              <a:ext uri="{FF2B5EF4-FFF2-40B4-BE49-F238E27FC236}">
                <a16:creationId xmlns:a16="http://schemas.microsoft.com/office/drawing/2014/main" id="{F9D04790-017E-F64C-8D0A-04FF79469FD8}"/>
              </a:ext>
            </a:extLst>
          </p:cNvPr>
          <p:cNvSpPr/>
          <p:nvPr/>
        </p:nvSpPr>
        <p:spPr>
          <a:xfrm>
            <a:off x="8159299" y="3306943"/>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2" name="Right Arrow 41">
            <a:extLst>
              <a:ext uri="{FF2B5EF4-FFF2-40B4-BE49-F238E27FC236}">
                <a16:creationId xmlns:a16="http://schemas.microsoft.com/office/drawing/2014/main" id="{26B4BCB5-AEE0-1047-8F6B-D4F05CD30A7E}"/>
              </a:ext>
            </a:extLst>
          </p:cNvPr>
          <p:cNvSpPr/>
          <p:nvPr/>
        </p:nvSpPr>
        <p:spPr>
          <a:xfrm rot="10800000">
            <a:off x="3953273" y="3500826"/>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ight Arrow 42">
            <a:extLst>
              <a:ext uri="{FF2B5EF4-FFF2-40B4-BE49-F238E27FC236}">
                <a16:creationId xmlns:a16="http://schemas.microsoft.com/office/drawing/2014/main" id="{58F38C56-8CD4-E542-8ACA-5CC0C0FD2EFA}"/>
              </a:ext>
            </a:extLst>
          </p:cNvPr>
          <p:cNvSpPr/>
          <p:nvPr/>
        </p:nvSpPr>
        <p:spPr>
          <a:xfrm rot="10800000">
            <a:off x="1891264" y="3500827"/>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CF872C2D-D406-B448-BAC5-A067E4600C0A}"/>
              </a:ext>
            </a:extLst>
          </p:cNvPr>
          <p:cNvSpPr txBox="1"/>
          <p:nvPr/>
        </p:nvSpPr>
        <p:spPr>
          <a:xfrm>
            <a:off x="2722284" y="3525635"/>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45" name="TextBox 44">
            <a:extLst>
              <a:ext uri="{FF2B5EF4-FFF2-40B4-BE49-F238E27FC236}">
                <a16:creationId xmlns:a16="http://schemas.microsoft.com/office/drawing/2014/main" id="{D650EC86-139F-8B41-AE04-3082D9586FEF}"/>
              </a:ext>
            </a:extLst>
          </p:cNvPr>
          <p:cNvSpPr txBox="1"/>
          <p:nvPr/>
        </p:nvSpPr>
        <p:spPr>
          <a:xfrm>
            <a:off x="350560" y="3520682"/>
            <a:ext cx="1437664"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VCAP_SERVICES</a:t>
            </a:r>
          </a:p>
        </p:txBody>
      </p:sp>
      <p:sp>
        <p:nvSpPr>
          <p:cNvPr id="46" name="Right Arrow 45">
            <a:extLst>
              <a:ext uri="{FF2B5EF4-FFF2-40B4-BE49-F238E27FC236}">
                <a16:creationId xmlns:a16="http://schemas.microsoft.com/office/drawing/2014/main" id="{BB9AB37D-019B-8042-8C12-6DAF5E76DD53}"/>
              </a:ext>
            </a:extLst>
          </p:cNvPr>
          <p:cNvSpPr/>
          <p:nvPr/>
        </p:nvSpPr>
        <p:spPr>
          <a:xfrm>
            <a:off x="1892564" y="325194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ight Arrow 46">
            <a:extLst>
              <a:ext uri="{FF2B5EF4-FFF2-40B4-BE49-F238E27FC236}">
                <a16:creationId xmlns:a16="http://schemas.microsoft.com/office/drawing/2014/main" id="{33B95CAC-24F4-7E4F-8EBD-60A06C5C5A51}"/>
              </a:ext>
            </a:extLst>
          </p:cNvPr>
          <p:cNvSpPr/>
          <p:nvPr/>
        </p:nvSpPr>
        <p:spPr>
          <a:xfrm>
            <a:off x="3975613" y="32421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ight Arrow 47">
            <a:extLst>
              <a:ext uri="{FF2B5EF4-FFF2-40B4-BE49-F238E27FC236}">
                <a16:creationId xmlns:a16="http://schemas.microsoft.com/office/drawing/2014/main" id="{ABA30F82-102B-2E4E-B4F5-2349FE929575}"/>
              </a:ext>
            </a:extLst>
          </p:cNvPr>
          <p:cNvSpPr/>
          <p:nvPr/>
        </p:nvSpPr>
        <p:spPr>
          <a:xfrm>
            <a:off x="6016412" y="32421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65F5A869-C58B-5D4D-A518-DC1CD0423632}"/>
              </a:ext>
            </a:extLst>
          </p:cNvPr>
          <p:cNvPicPr>
            <a:picLocks noChangeAspect="1"/>
          </p:cNvPicPr>
          <p:nvPr/>
        </p:nvPicPr>
        <p:blipFill>
          <a:blip r:embed="rId5"/>
          <a:stretch>
            <a:fillRect/>
          </a:stretch>
        </p:blipFill>
        <p:spPr>
          <a:xfrm>
            <a:off x="4208901" y="2147696"/>
            <a:ext cx="2071256" cy="1857160"/>
          </a:xfrm>
          <a:prstGeom prst="rect">
            <a:avLst/>
          </a:prstGeom>
        </p:spPr>
      </p:pic>
      <p:pic>
        <p:nvPicPr>
          <p:cNvPr id="50" name="Picture 49">
            <a:extLst>
              <a:ext uri="{FF2B5EF4-FFF2-40B4-BE49-F238E27FC236}">
                <a16:creationId xmlns:a16="http://schemas.microsoft.com/office/drawing/2014/main" id="{853A967F-677B-DE40-8F52-9CD8E1A19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500" y="3535055"/>
            <a:ext cx="246861" cy="296233"/>
          </a:xfrm>
          <a:prstGeom prst="rect">
            <a:avLst/>
          </a:prstGeom>
        </p:spPr>
      </p:pic>
      <p:sp>
        <p:nvSpPr>
          <p:cNvPr id="51" name="TextBox 50">
            <a:extLst>
              <a:ext uri="{FF2B5EF4-FFF2-40B4-BE49-F238E27FC236}">
                <a16:creationId xmlns:a16="http://schemas.microsoft.com/office/drawing/2014/main" id="{0306595C-F898-8E46-81B5-7C5C779078B9}"/>
              </a:ext>
            </a:extLst>
          </p:cNvPr>
          <p:cNvSpPr txBox="1"/>
          <p:nvPr/>
        </p:nvSpPr>
        <p:spPr>
          <a:xfrm>
            <a:off x="8129822" y="3834745"/>
            <a:ext cx="616261" cy="156125"/>
          </a:xfrm>
          <a:prstGeom prst="rect">
            <a:avLst/>
          </a:prstGeom>
          <a:noFill/>
        </p:spPr>
        <p:txBody>
          <a:bodyPr wrap="square" lIns="0" tIns="0" rIns="0" bIns="0" rtlCol="0" anchor="t">
            <a:noAutofit/>
          </a:bodyPr>
          <a:lstStyle/>
          <a:p>
            <a:pPr algn="ctr"/>
            <a:r>
              <a:rPr lang="en-US" sz="600" b="1" dirty="0"/>
              <a:t>AWS KMS</a:t>
            </a:r>
          </a:p>
        </p:txBody>
      </p:sp>
      <p:pic>
        <p:nvPicPr>
          <p:cNvPr id="52" name="Picture 51">
            <a:extLst>
              <a:ext uri="{FF2B5EF4-FFF2-40B4-BE49-F238E27FC236}">
                <a16:creationId xmlns:a16="http://schemas.microsoft.com/office/drawing/2014/main" id="{7AA9A62C-8754-7344-A10E-A4A7A6F9A974}"/>
              </a:ext>
            </a:extLst>
          </p:cNvPr>
          <p:cNvPicPr>
            <a:picLocks noChangeAspect="1"/>
          </p:cNvPicPr>
          <p:nvPr/>
        </p:nvPicPr>
        <p:blipFill>
          <a:blip r:embed="rId7"/>
          <a:stretch>
            <a:fillRect/>
          </a:stretch>
        </p:blipFill>
        <p:spPr>
          <a:xfrm>
            <a:off x="451603" y="1550396"/>
            <a:ext cx="1783770" cy="377237"/>
          </a:xfrm>
          <a:prstGeom prst="rect">
            <a:avLst/>
          </a:prstGeom>
        </p:spPr>
      </p:pic>
    </p:spTree>
    <p:extLst>
      <p:ext uri="{BB962C8B-B14F-4D97-AF65-F5344CB8AC3E}">
        <p14:creationId xmlns:p14="http://schemas.microsoft.com/office/powerpoint/2010/main" val="327736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Service Broker (OSB) API</a:t>
            </a:r>
          </a:p>
        </p:txBody>
      </p:sp>
      <p:sp>
        <p:nvSpPr>
          <p:cNvPr id="3" name="Content Placeholder 2"/>
          <p:cNvSpPr>
            <a:spLocks noGrp="1"/>
          </p:cNvSpPr>
          <p:nvPr>
            <p:ph type="body" sz="quarter" idx="12"/>
          </p:nvPr>
        </p:nvSpPr>
        <p:spPr/>
        <p:txBody>
          <a:bodyPr>
            <a:normAutofit lnSpcReduction="10000"/>
          </a:bodyPr>
          <a:lstStyle/>
          <a:p>
            <a:r>
              <a:rPr lang="en-US" sz="1200" dirty="0">
                <a:solidFill>
                  <a:srgbClr val="FFFFFF"/>
                </a:solidFill>
              </a:rPr>
              <a:t>Allows a broker to be consumed in multiple platforms, and provides application platforms with an easy way to implement a catalog.</a:t>
            </a:r>
            <a:endParaRPr lang="en-US" sz="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200" dirty="0"/>
          </a:p>
          <a:p>
            <a:r>
              <a:rPr lang="en-US" sz="1200" dirty="0"/>
              <a:t>Open API Specification</a:t>
            </a:r>
            <a:br>
              <a:rPr lang="en-US" sz="1200" dirty="0"/>
            </a:br>
            <a:r>
              <a:rPr lang="en-US" sz="1200" dirty="0"/>
              <a:t>https://</a:t>
            </a:r>
            <a:r>
              <a:rPr lang="en-US" sz="1200" dirty="0" err="1"/>
              <a:t>github.com</a:t>
            </a:r>
            <a:r>
              <a:rPr lang="en-US" sz="1200" dirty="0"/>
              <a:t>/</a:t>
            </a:r>
            <a:r>
              <a:rPr lang="en-US" sz="1200" dirty="0" err="1"/>
              <a:t>openservicebrokerapi</a:t>
            </a:r>
            <a:r>
              <a:rPr lang="en-US" sz="1200" dirty="0"/>
              <a:t>/</a:t>
            </a:r>
            <a:r>
              <a:rPr lang="en-US" sz="1200" dirty="0" err="1"/>
              <a:t>servicebroker</a:t>
            </a:r>
            <a:r>
              <a:rPr lang="en-US" sz="1200" dirty="0"/>
              <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a:p>
            <a:pPr marL="285750" indent="-285750">
              <a:buFont typeface="Arial" panose="020B0604020202020204" pitchFamily="34" charset="0"/>
              <a:buChar char="•"/>
            </a:pPr>
            <a:r>
              <a:rPr lang="en-US" dirty="0"/>
              <a:t>Catalog</a:t>
            </a:r>
          </a:p>
          <a:p>
            <a:pPr marL="285750" indent="-285750">
              <a:buFont typeface="Arial" panose="020B0604020202020204" pitchFamily="34" charset="0"/>
              <a:buChar char="•"/>
            </a:pPr>
            <a:r>
              <a:rPr lang="en-US" dirty="0"/>
              <a:t>Provision</a:t>
            </a:r>
          </a:p>
          <a:p>
            <a:pPr marL="285750" indent="-285750">
              <a:buFont typeface="Arial" panose="020B0604020202020204" pitchFamily="34" charset="0"/>
              <a:buChar char="•"/>
            </a:pPr>
            <a:r>
              <a:rPr lang="en-US" dirty="0"/>
              <a:t>Bind</a:t>
            </a:r>
          </a:p>
          <a:p>
            <a:pPr marL="285750" indent="-285750">
              <a:buFont typeface="Arial" panose="020B0604020202020204" pitchFamily="34" charset="0"/>
              <a:buChar char="•"/>
            </a:pPr>
            <a:r>
              <a:rPr lang="en-US" dirty="0"/>
              <a:t>Update</a:t>
            </a:r>
          </a:p>
          <a:p>
            <a:pPr marL="285750" indent="-285750">
              <a:buFont typeface="Arial" panose="020B0604020202020204" pitchFamily="34" charset="0"/>
              <a:buChar char="•"/>
            </a:pPr>
            <a:r>
              <a:rPr lang="en-US" dirty="0"/>
              <a:t>Unbind</a:t>
            </a:r>
          </a:p>
          <a:p>
            <a:pPr marL="285750" indent="-285750">
              <a:buFont typeface="Arial" panose="020B0604020202020204" pitchFamily="34" charset="0"/>
              <a:buChar char="•"/>
            </a:pPr>
            <a:r>
              <a:rPr lang="en-US" dirty="0"/>
              <a:t>Deprovision</a:t>
            </a:r>
          </a:p>
          <a:p>
            <a:pPr marL="285750" indent="-285750">
              <a:buFont typeface="Arial" panose="020B0604020202020204" pitchFamily="34" charset="0"/>
              <a:buChar char="•"/>
            </a:pPr>
            <a:endParaRPr lang="en-US" dirty="0"/>
          </a:p>
        </p:txBody>
      </p:sp>
      <p:pic>
        <p:nvPicPr>
          <p:cNvPr id="10" name="Graphic 9">
            <a:extLst>
              <a:ext uri="{FF2B5EF4-FFF2-40B4-BE49-F238E27FC236}">
                <a16:creationId xmlns:a16="http://schemas.microsoft.com/office/drawing/2014/main" id="{D4A8FD60-8EB5-A040-8C21-29AD1D22F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0743" y="1816894"/>
            <a:ext cx="4762500" cy="1676400"/>
          </a:xfrm>
          <a:prstGeom prst="rect">
            <a:avLst/>
          </a:prstGeom>
        </p:spPr>
      </p:pic>
    </p:spTree>
    <p:extLst>
      <p:ext uri="{BB962C8B-B14F-4D97-AF65-F5344CB8AC3E}">
        <p14:creationId xmlns:p14="http://schemas.microsoft.com/office/powerpoint/2010/main" val="420024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a:t>
            </a:r>
          </a:p>
        </p:txBody>
      </p:sp>
      <p:sp>
        <p:nvSpPr>
          <p:cNvPr id="7" name="Text Placeholder 6">
            <a:extLst>
              <a:ext uri="{FF2B5EF4-FFF2-40B4-BE49-F238E27FC236}">
                <a16:creationId xmlns:a16="http://schemas.microsoft.com/office/drawing/2014/main" id="{15FBBE4C-741C-D948-AD3F-58FFE90141C1}"/>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dirty="0"/>
              <a:t>Multi-account provisioning</a:t>
            </a:r>
          </a:p>
          <a:p>
            <a:pPr marL="285750" indent="-285750">
              <a:buFont typeface="Arial" panose="020B0604020202020204" pitchFamily="34" charset="0"/>
              <a:buChar char="•"/>
            </a:pPr>
            <a:r>
              <a:rPr lang="en-US" sz="1800" dirty="0"/>
              <a:t>Configurable overrides</a:t>
            </a:r>
          </a:p>
          <a:p>
            <a:pPr marL="285750" indent="-285750">
              <a:buFont typeface="Arial" panose="020B0604020202020204" pitchFamily="34" charset="0"/>
              <a:buChar char="•"/>
            </a:pPr>
            <a:r>
              <a:rPr lang="en-US" sz="1800" dirty="0"/>
              <a:t>Private catalog</a:t>
            </a:r>
          </a:p>
          <a:p>
            <a:pPr marL="285750" indent="-285750">
              <a:buFont typeface="Arial" panose="020B0604020202020204" pitchFamily="34" charset="0"/>
              <a:buChar char="•"/>
            </a:pPr>
            <a:r>
              <a:rPr lang="en-US" sz="1800" dirty="0"/>
              <a:t>Portable</a:t>
            </a:r>
          </a:p>
          <a:p>
            <a:pPr marL="285750" indent="-285750">
              <a:buFont typeface="Arial" panose="020B0604020202020204" pitchFamily="34" charset="0"/>
              <a:buChar char="•"/>
            </a:pPr>
            <a:r>
              <a:rPr lang="en-US" sz="1800" dirty="0"/>
              <a:t>Stateless</a:t>
            </a:r>
          </a:p>
          <a:p>
            <a:pPr marL="285750" indent="-285750">
              <a:buFont typeface="Arial" panose="020B0604020202020204" pitchFamily="34" charset="0"/>
              <a:buChar char="•"/>
            </a:pPr>
            <a:r>
              <a:rPr lang="en-US" sz="1800" dirty="0"/>
              <a:t>Provisioning requires no AWS knowledge or account access</a:t>
            </a:r>
          </a:p>
          <a:p>
            <a:pPr marL="285750" indent="-285750">
              <a:buFont typeface="Arial" panose="020B0604020202020204" pitchFamily="34" charset="0"/>
              <a:buChar char="•"/>
            </a:pPr>
            <a:r>
              <a:rPr lang="en-US" sz="1800" dirty="0"/>
              <a:t>Best practice plans for Prod/Dev scenarios</a:t>
            </a:r>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E8E74F44-86F5-5140-9A75-1E4221522E33}"/>
              </a:ext>
            </a:extLst>
          </p:cNvPr>
          <p:cNvPicPr>
            <a:picLocks noChangeAspect="1"/>
          </p:cNvPicPr>
          <p:nvPr/>
        </p:nvPicPr>
        <p:blipFill>
          <a:blip r:embed="rId3"/>
          <a:stretch>
            <a:fillRect/>
          </a:stretch>
        </p:blipFill>
        <p:spPr>
          <a:xfrm>
            <a:off x="5288437" y="660677"/>
            <a:ext cx="3444393" cy="3088362"/>
          </a:xfrm>
          <a:prstGeom prst="rect">
            <a:avLst/>
          </a:prstGeom>
        </p:spPr>
      </p:pic>
    </p:spTree>
    <p:extLst>
      <p:ext uri="{BB962C8B-B14F-4D97-AF65-F5344CB8AC3E}">
        <p14:creationId xmlns:p14="http://schemas.microsoft.com/office/powerpoint/2010/main" val="28588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270395-3D98-D040-8470-15D8FC3E23B7}"/>
              </a:ext>
            </a:extLst>
          </p:cNvPr>
          <p:cNvSpPr/>
          <p:nvPr/>
        </p:nvSpPr>
        <p:spPr>
          <a:xfrm>
            <a:off x="201880" y="401143"/>
            <a:ext cx="8740239" cy="4247317"/>
          </a:xfrm>
          <a:prstGeom prst="rect">
            <a:avLst/>
          </a:prstGeom>
        </p:spPr>
        <p:txBody>
          <a:bodyPr wrap="square">
            <a:spAutoFit/>
          </a:bodyPr>
          <a:lstStyle/>
          <a:p>
            <a:r>
              <a:rPr lang="en-US" dirty="0">
                <a:solidFill>
                  <a:schemeClr val="bg1"/>
                </a:solidFill>
                <a:latin typeface="Arial" panose="020B0604020202020204" pitchFamily="34" charset="0"/>
              </a:rPr>
              <a:t>[Liberty quote] “Getting Pivotal Cloud Foundry up and running on Amazon Web Services was a breeze. Now, our path from developer laptop to production is hours, not weeks or months. Now, with the AWS Open Service Broker for PCF, we can take the next step, and easily add AWS services to our custom software. The service broker gives us a powerful, elegant way to interact with add-on services.” </a:t>
            </a:r>
            <a:endParaRPr lang="en-US" dirty="0">
              <a:solidFill>
                <a:schemeClr val="bg1"/>
              </a:solidFill>
            </a:endParaRPr>
          </a:p>
          <a:p>
            <a:br>
              <a:rPr lang="en-US" dirty="0"/>
            </a:br>
            <a:r>
              <a:rPr lang="en-US" u="sng" dirty="0">
                <a:solidFill>
                  <a:srgbClr val="1155CC"/>
                </a:solidFill>
                <a:latin typeface="Arial" panose="020B0604020202020204" pitchFamily="34" charset="0"/>
                <a:hlinkClick r:id="rId3"/>
              </a:rPr>
              <a:t>Learn more about Liberty Mutual’s cloud native journey</a:t>
            </a:r>
            <a:r>
              <a:rPr lang="en-US" dirty="0">
                <a:solidFill>
                  <a:srgbClr val="000000"/>
                </a:solidFill>
                <a:latin typeface="Arial" panose="020B0604020202020204" pitchFamily="34" charset="0"/>
              </a:rPr>
              <a:t>.</a:t>
            </a:r>
            <a:endParaRPr lang="en-US" dirty="0"/>
          </a:p>
          <a:p>
            <a:br>
              <a:rPr lang="en-US" dirty="0">
                <a:solidFill>
                  <a:schemeClr val="bg1"/>
                </a:solidFill>
              </a:rPr>
            </a:br>
            <a:r>
              <a:rPr lang="en-US" dirty="0">
                <a:solidFill>
                  <a:schemeClr val="bg1"/>
                </a:solidFill>
                <a:latin typeface="Arial" panose="020B0604020202020204" pitchFamily="34" charset="0"/>
              </a:rPr>
              <a:t>[MBIO quote] “Pivotal Cloud Foundry gives us a modern application platform for our most important business applications. Now, we can use the AWS Open Service Broker for PCF to make our apps better. With just a few commands, our developers can add bind their apps to over a dozen AWS services. This kind of convenience helps us go faster, and improve business outcomes with differentiated software.”</a:t>
            </a:r>
            <a:endParaRPr lang="en-US" dirty="0">
              <a:solidFill>
                <a:schemeClr val="bg1"/>
              </a:solidFill>
            </a:endParaRPr>
          </a:p>
          <a:p>
            <a:br>
              <a:rPr lang="en-US" dirty="0"/>
            </a:br>
            <a:r>
              <a:rPr lang="en-US" u="sng" dirty="0">
                <a:solidFill>
                  <a:srgbClr val="1155CC"/>
                </a:solidFill>
                <a:latin typeface="Arial" panose="020B0604020202020204" pitchFamily="34" charset="0"/>
                <a:hlinkClick r:id="rId4"/>
              </a:rPr>
              <a:t>Learn more about Mercedes Benz and Pivotal</a:t>
            </a:r>
            <a:r>
              <a:rPr lang="en-US" dirty="0">
                <a:solidFill>
                  <a:srgbClr val="000000"/>
                </a:solidFill>
                <a:latin typeface="Arial" panose="020B0604020202020204" pitchFamily="34" charset="0"/>
              </a:rPr>
              <a:t>.</a:t>
            </a:r>
            <a:endParaRPr lang="en-US" dirty="0"/>
          </a:p>
        </p:txBody>
      </p:sp>
    </p:spTree>
    <p:extLst>
      <p:ext uri="{BB962C8B-B14F-4D97-AF65-F5344CB8AC3E}">
        <p14:creationId xmlns:p14="http://schemas.microsoft.com/office/powerpoint/2010/main" val="80096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CCFA7-49B8-2649-B762-F222786C30BF}"/>
              </a:ext>
            </a:extLst>
          </p:cNvPr>
          <p:cNvSpPr/>
          <p:nvPr/>
        </p:nvSpPr>
        <p:spPr>
          <a:xfrm>
            <a:off x="6156176" y="1969187"/>
            <a:ext cx="2520280" cy="2031325"/>
          </a:xfrm>
          <a:prstGeom prst="rect">
            <a:avLst/>
          </a:prstGeom>
        </p:spPr>
        <p:txBody>
          <a:bodyPr wrap="square">
            <a:spAutoFit/>
          </a:bodyPr>
          <a:lstStyle/>
          <a:p>
            <a:r>
              <a:rPr lang="en-US" sz="1400" b="1" u="sng" dirty="0">
                <a:solidFill>
                  <a:schemeClr val="accent1"/>
                </a:solidFill>
              </a:rPr>
              <a:t>Scheduled RIs</a:t>
            </a:r>
            <a:r>
              <a:rPr lang="en-US" sz="1400" dirty="0">
                <a:solidFill>
                  <a:schemeClr val="accent1"/>
                </a:solidFill>
              </a:rPr>
              <a:t> </a:t>
            </a:r>
          </a:p>
          <a:p>
            <a:pPr algn="just"/>
            <a:r>
              <a:rPr lang="en-US" sz="1400" dirty="0">
                <a:solidFill>
                  <a:schemeClr val="tx2">
                    <a:lumMod val="60000"/>
                    <a:lumOff val="40000"/>
                  </a:schemeClr>
                </a:solidFill>
              </a:rPr>
              <a:t>These are available to launch within the time windows you reserve. This option allows you to match your capacity reservation to a predictable recurring schedule that only requires a fraction of a day, a week, or a month.</a:t>
            </a:r>
          </a:p>
        </p:txBody>
      </p:sp>
      <p:sp>
        <p:nvSpPr>
          <p:cNvPr id="5" name="Rectangle 4">
            <a:extLst>
              <a:ext uri="{FF2B5EF4-FFF2-40B4-BE49-F238E27FC236}">
                <a16:creationId xmlns:a16="http://schemas.microsoft.com/office/drawing/2014/main" id="{0922B890-01AA-4544-B9BC-BE6423E4CB85}"/>
              </a:ext>
            </a:extLst>
          </p:cNvPr>
          <p:cNvSpPr/>
          <p:nvPr/>
        </p:nvSpPr>
        <p:spPr>
          <a:xfrm>
            <a:off x="467544" y="1995686"/>
            <a:ext cx="2232248" cy="1384995"/>
          </a:xfrm>
          <a:prstGeom prst="rect">
            <a:avLst/>
          </a:prstGeom>
        </p:spPr>
        <p:txBody>
          <a:bodyPr wrap="square">
            <a:spAutoFit/>
          </a:bodyPr>
          <a:lstStyle/>
          <a:p>
            <a:r>
              <a:rPr lang="en-US" sz="1400" b="1" u="sng" dirty="0">
                <a:solidFill>
                  <a:schemeClr val="accent1"/>
                </a:solidFill>
              </a:rPr>
              <a:t>Standard RIs</a:t>
            </a:r>
          </a:p>
          <a:p>
            <a:pPr algn="just"/>
            <a:r>
              <a:rPr lang="en-US" sz="1400" dirty="0">
                <a:solidFill>
                  <a:schemeClr val="tx2">
                    <a:lumMod val="60000"/>
                    <a:lumOff val="40000"/>
                  </a:schemeClr>
                </a:solidFill>
              </a:rPr>
              <a:t>These provide the most significant discount (up to 75% off On-Demand) and are best suited for steady-state usage.</a:t>
            </a:r>
          </a:p>
        </p:txBody>
      </p:sp>
      <p:sp>
        <p:nvSpPr>
          <p:cNvPr id="6" name="Rectangle 5">
            <a:extLst>
              <a:ext uri="{FF2B5EF4-FFF2-40B4-BE49-F238E27FC236}">
                <a16:creationId xmlns:a16="http://schemas.microsoft.com/office/drawing/2014/main" id="{35DCB7D6-764F-5741-A287-1CCAB5F3B289}"/>
              </a:ext>
            </a:extLst>
          </p:cNvPr>
          <p:cNvSpPr/>
          <p:nvPr/>
        </p:nvSpPr>
        <p:spPr>
          <a:xfrm>
            <a:off x="2885576" y="1995686"/>
            <a:ext cx="3024336" cy="2246769"/>
          </a:xfrm>
          <a:prstGeom prst="rect">
            <a:avLst/>
          </a:prstGeom>
        </p:spPr>
        <p:txBody>
          <a:bodyPr wrap="square">
            <a:spAutoFit/>
          </a:bodyPr>
          <a:lstStyle/>
          <a:p>
            <a:r>
              <a:rPr lang="en-US" sz="1400" b="1" u="sng" dirty="0">
                <a:solidFill>
                  <a:schemeClr val="accent1"/>
                </a:solidFill>
              </a:rPr>
              <a:t>Convertible RIs </a:t>
            </a:r>
          </a:p>
          <a:p>
            <a:pPr algn="just"/>
            <a:r>
              <a:rPr lang="en-US" sz="1400" dirty="0">
                <a:solidFill>
                  <a:schemeClr val="tx2">
                    <a:lumMod val="60000"/>
                    <a:lumOff val="40000"/>
                  </a:schemeClr>
                </a:solidFill>
              </a:rPr>
              <a:t>These provide a discount (up to 54% off On-Demand) and the capability to change the attributes of the RI as long as the exchange results in the creation of Reserved Instances of equal or greater value. Like Standard RIs, Convertible RIs are best suited for steady-state usage.</a:t>
            </a:r>
          </a:p>
        </p:txBody>
      </p:sp>
      <p:pic>
        <p:nvPicPr>
          <p:cNvPr id="8" name="Picture 7">
            <a:extLst>
              <a:ext uri="{FF2B5EF4-FFF2-40B4-BE49-F238E27FC236}">
                <a16:creationId xmlns:a16="http://schemas.microsoft.com/office/drawing/2014/main" id="{51713434-29EC-D747-A432-4735A89CF03D}"/>
              </a:ext>
            </a:extLst>
          </p:cNvPr>
          <p:cNvPicPr>
            <a:picLocks noChangeAspect="1"/>
          </p:cNvPicPr>
          <p:nvPr/>
        </p:nvPicPr>
        <p:blipFill>
          <a:blip r:embed="rId3"/>
          <a:stretch>
            <a:fillRect/>
          </a:stretch>
        </p:blipFill>
        <p:spPr>
          <a:xfrm>
            <a:off x="6444208" y="385011"/>
            <a:ext cx="1584176" cy="1584176"/>
          </a:xfrm>
          <a:prstGeom prst="rect">
            <a:avLst/>
          </a:prstGeom>
        </p:spPr>
      </p:pic>
      <p:pic>
        <p:nvPicPr>
          <p:cNvPr id="10" name="Picture 9">
            <a:extLst>
              <a:ext uri="{FF2B5EF4-FFF2-40B4-BE49-F238E27FC236}">
                <a16:creationId xmlns:a16="http://schemas.microsoft.com/office/drawing/2014/main" id="{429D78FC-4583-5A4C-A6C0-6EC50C8E84B8}"/>
              </a:ext>
            </a:extLst>
          </p:cNvPr>
          <p:cNvPicPr>
            <a:picLocks noChangeAspect="1"/>
          </p:cNvPicPr>
          <p:nvPr/>
        </p:nvPicPr>
        <p:blipFill>
          <a:blip r:embed="rId4"/>
          <a:stretch>
            <a:fillRect/>
          </a:stretch>
        </p:blipFill>
        <p:spPr>
          <a:xfrm>
            <a:off x="3563888" y="601035"/>
            <a:ext cx="1368152" cy="1368152"/>
          </a:xfrm>
          <a:prstGeom prst="rect">
            <a:avLst/>
          </a:prstGeom>
        </p:spPr>
      </p:pic>
      <p:pic>
        <p:nvPicPr>
          <p:cNvPr id="12" name="Picture 11">
            <a:extLst>
              <a:ext uri="{FF2B5EF4-FFF2-40B4-BE49-F238E27FC236}">
                <a16:creationId xmlns:a16="http://schemas.microsoft.com/office/drawing/2014/main" id="{359E83EE-946B-2C4B-95F4-7B66D749493D}"/>
              </a:ext>
            </a:extLst>
          </p:cNvPr>
          <p:cNvPicPr>
            <a:picLocks noChangeAspect="1"/>
          </p:cNvPicPr>
          <p:nvPr/>
        </p:nvPicPr>
        <p:blipFill>
          <a:blip r:embed="rId5"/>
          <a:stretch>
            <a:fillRect/>
          </a:stretch>
        </p:blipFill>
        <p:spPr>
          <a:xfrm>
            <a:off x="637862" y="467288"/>
            <a:ext cx="1635646" cy="1635646"/>
          </a:xfrm>
          <a:prstGeom prst="rect">
            <a:avLst/>
          </a:prstGeom>
        </p:spPr>
      </p:pic>
    </p:spTree>
    <p:extLst>
      <p:ext uri="{BB962C8B-B14F-4D97-AF65-F5344CB8AC3E}">
        <p14:creationId xmlns:p14="http://schemas.microsoft.com/office/powerpoint/2010/main" val="130467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Reserved instances</a:t>
            </a:r>
          </a:p>
        </p:txBody>
      </p:sp>
      <p:sp>
        <p:nvSpPr>
          <p:cNvPr id="3" name="TextBox 2">
            <a:extLst>
              <a:ext uri="{FF2B5EF4-FFF2-40B4-BE49-F238E27FC236}">
                <a16:creationId xmlns:a16="http://schemas.microsoft.com/office/drawing/2014/main" id="{E5CC7E0B-6223-9446-AF37-E558218B2C83}"/>
              </a:ext>
            </a:extLst>
          </p:cNvPr>
          <p:cNvSpPr txBox="1"/>
          <p:nvPr/>
        </p:nvSpPr>
        <p:spPr>
          <a:xfrm>
            <a:off x="2000817" y="644656"/>
            <a:ext cx="5033726" cy="369332"/>
          </a:xfrm>
          <a:prstGeom prst="rect">
            <a:avLst/>
          </a:prstGeom>
          <a:noFill/>
        </p:spPr>
        <p:txBody>
          <a:bodyPr wrap="square" rtlCol="0">
            <a:spAutoFit/>
          </a:bodyPr>
          <a:lstStyle/>
          <a:p>
            <a:r>
              <a:rPr lang="en-US" b="1" dirty="0"/>
              <a:t>No Upfront,</a:t>
            </a:r>
            <a:r>
              <a:rPr lang="en-US" dirty="0"/>
              <a:t> </a:t>
            </a:r>
            <a:r>
              <a:rPr lang="en-US" b="1" dirty="0"/>
              <a:t>Partial Upfront,</a:t>
            </a:r>
            <a:r>
              <a:rPr lang="en-US" dirty="0"/>
              <a:t> </a:t>
            </a:r>
            <a:r>
              <a:rPr lang="en-US" b="1" dirty="0"/>
              <a:t>All Upfront</a:t>
            </a:r>
            <a:r>
              <a:rPr lang="en-US" dirty="0"/>
              <a:t> </a:t>
            </a:r>
          </a:p>
        </p:txBody>
      </p:sp>
      <p:pic>
        <p:nvPicPr>
          <p:cNvPr id="5" name="Picture 4">
            <a:extLst>
              <a:ext uri="{FF2B5EF4-FFF2-40B4-BE49-F238E27FC236}">
                <a16:creationId xmlns:a16="http://schemas.microsoft.com/office/drawing/2014/main" id="{8411F6FE-0A6A-364C-805B-350A0634ED0F}"/>
              </a:ext>
            </a:extLst>
          </p:cNvPr>
          <p:cNvPicPr>
            <a:picLocks noChangeAspect="1"/>
          </p:cNvPicPr>
          <p:nvPr/>
        </p:nvPicPr>
        <p:blipFill>
          <a:blip r:embed="rId2"/>
          <a:stretch>
            <a:fillRect/>
          </a:stretch>
        </p:blipFill>
        <p:spPr>
          <a:xfrm>
            <a:off x="1463932" y="1189848"/>
            <a:ext cx="6394475" cy="1630509"/>
          </a:xfrm>
          <a:prstGeom prst="rect">
            <a:avLst/>
          </a:prstGeom>
        </p:spPr>
      </p:pic>
      <p:pic>
        <p:nvPicPr>
          <p:cNvPr id="7" name="Picture 6">
            <a:extLst>
              <a:ext uri="{FF2B5EF4-FFF2-40B4-BE49-F238E27FC236}">
                <a16:creationId xmlns:a16="http://schemas.microsoft.com/office/drawing/2014/main" id="{88AABE49-6007-7B44-95EB-37D388C8F037}"/>
              </a:ext>
            </a:extLst>
          </p:cNvPr>
          <p:cNvPicPr>
            <a:picLocks noChangeAspect="1"/>
          </p:cNvPicPr>
          <p:nvPr/>
        </p:nvPicPr>
        <p:blipFill>
          <a:blip r:embed="rId3"/>
          <a:stretch>
            <a:fillRect/>
          </a:stretch>
        </p:blipFill>
        <p:spPr>
          <a:xfrm>
            <a:off x="1463933" y="2996217"/>
            <a:ext cx="6394474" cy="1657561"/>
          </a:xfrm>
          <a:prstGeom prst="rect">
            <a:avLst/>
          </a:prstGeom>
        </p:spPr>
      </p:pic>
    </p:spTree>
    <p:extLst>
      <p:ext uri="{BB962C8B-B14F-4D97-AF65-F5344CB8AC3E}">
        <p14:creationId xmlns:p14="http://schemas.microsoft.com/office/powerpoint/2010/main" val="185229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Spot instances</a:t>
            </a:r>
          </a:p>
        </p:txBody>
      </p:sp>
      <p:sp>
        <p:nvSpPr>
          <p:cNvPr id="6" name="TextBox 5">
            <a:extLst>
              <a:ext uri="{FF2B5EF4-FFF2-40B4-BE49-F238E27FC236}">
                <a16:creationId xmlns:a16="http://schemas.microsoft.com/office/drawing/2014/main" id="{0310D26C-A16E-5F47-A59A-4C369DB384B1}"/>
              </a:ext>
            </a:extLst>
          </p:cNvPr>
          <p:cNvSpPr txBox="1"/>
          <p:nvPr/>
        </p:nvSpPr>
        <p:spPr>
          <a:xfrm>
            <a:off x="878186" y="1013988"/>
            <a:ext cx="7152238" cy="1938992"/>
          </a:xfrm>
          <a:prstGeom prst="rect">
            <a:avLst/>
          </a:prstGeom>
          <a:noFill/>
        </p:spPr>
        <p:txBody>
          <a:bodyPr wrap="square" rtlCol="0">
            <a:spAutoFit/>
          </a:bodyPr>
          <a:lstStyle/>
          <a:p>
            <a:r>
              <a:rPr lang="en-US" sz="1200" dirty="0" err="1">
                <a:solidFill>
                  <a:schemeClr val="tx2">
                    <a:lumMod val="60000"/>
                    <a:lumOff val="40000"/>
                  </a:schemeClr>
                </a:solidFill>
              </a:rPr>
              <a:t>resource_pools</a:t>
            </a:r>
            <a:r>
              <a:rPr lang="en-US" sz="1200" dirty="0">
                <a:solidFill>
                  <a:schemeClr val="tx2">
                    <a:lumMod val="60000"/>
                    <a:lumOff val="40000"/>
                  </a:schemeClr>
                </a:solidFill>
              </a:rPr>
              <a:t>: </a:t>
            </a:r>
          </a:p>
          <a:p>
            <a:pPr marL="628650" lvl="1" indent="-171450">
              <a:buFontTx/>
              <a:buChar char="-"/>
            </a:pPr>
            <a:r>
              <a:rPr lang="en-US" sz="1200" dirty="0">
                <a:solidFill>
                  <a:schemeClr val="tx2">
                    <a:lumMod val="60000"/>
                    <a:lumOff val="40000"/>
                  </a:schemeClr>
                </a:solidFill>
              </a:rPr>
              <a:t>name: </a:t>
            </a:r>
            <a:r>
              <a:rPr lang="en-US" sz="1200" dirty="0" err="1">
                <a:solidFill>
                  <a:schemeClr val="tx2">
                    <a:lumMod val="60000"/>
                    <a:lumOff val="40000"/>
                  </a:schemeClr>
                </a:solidFill>
              </a:rPr>
              <a:t>large_ondemand</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cloud_properties</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availability_zone</a:t>
            </a:r>
            <a:r>
              <a:rPr lang="en-US" sz="1200" dirty="0">
                <a:solidFill>
                  <a:schemeClr val="tx2">
                    <a:lumMod val="60000"/>
                    <a:lumOff val="40000"/>
                  </a:schemeClr>
                </a:solidFill>
              </a:rPr>
              <a:t>: eu-west-1a </a:t>
            </a:r>
          </a:p>
          <a:p>
            <a:pPr lvl="2"/>
            <a:r>
              <a:rPr lang="en-US" sz="1200" dirty="0" err="1">
                <a:solidFill>
                  <a:schemeClr val="tx2">
                    <a:lumMod val="60000"/>
                    <a:lumOff val="40000"/>
                  </a:schemeClr>
                </a:solidFill>
              </a:rPr>
              <a:t>instance_type</a:t>
            </a:r>
            <a:r>
              <a:rPr lang="en-US" sz="1200" dirty="0">
                <a:solidFill>
                  <a:schemeClr val="tx2">
                    <a:lumMod val="60000"/>
                    <a:lumOff val="40000"/>
                  </a:schemeClr>
                </a:solidFill>
              </a:rPr>
              <a:t>: m2.xlarge </a:t>
            </a:r>
          </a:p>
          <a:p>
            <a:pPr lvl="1"/>
            <a:r>
              <a:rPr lang="en-US" sz="1200" dirty="0">
                <a:solidFill>
                  <a:schemeClr val="tx2">
                    <a:lumMod val="60000"/>
                    <a:lumOff val="40000"/>
                  </a:schemeClr>
                </a:solidFill>
              </a:rPr>
              <a:t>- name: </a:t>
            </a:r>
            <a:r>
              <a:rPr lang="en-US" sz="1200" dirty="0" err="1">
                <a:solidFill>
                  <a:schemeClr val="tx2">
                    <a:lumMod val="60000"/>
                    <a:lumOff val="40000"/>
                  </a:schemeClr>
                </a:solidFill>
              </a:rPr>
              <a:t>large_spot</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cloud_properties</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availability_zone</a:t>
            </a:r>
            <a:r>
              <a:rPr lang="en-US" sz="1200" dirty="0">
                <a:solidFill>
                  <a:schemeClr val="tx2">
                    <a:lumMod val="60000"/>
                    <a:lumOff val="40000"/>
                  </a:schemeClr>
                </a:solidFill>
              </a:rPr>
              <a:t>: eu-west-1a </a:t>
            </a:r>
          </a:p>
          <a:p>
            <a:pPr lvl="2"/>
            <a:r>
              <a:rPr lang="en-US" sz="1200" dirty="0" err="1">
                <a:solidFill>
                  <a:schemeClr val="tx2">
                    <a:lumMod val="60000"/>
                    <a:lumOff val="40000"/>
                  </a:schemeClr>
                </a:solidFill>
              </a:rPr>
              <a:t>instance_type</a:t>
            </a:r>
            <a:r>
              <a:rPr lang="en-US" sz="1200" dirty="0">
                <a:solidFill>
                  <a:schemeClr val="tx2">
                    <a:lumMod val="60000"/>
                    <a:lumOff val="40000"/>
                  </a:schemeClr>
                </a:solidFill>
              </a:rPr>
              <a:t>: m2.xlarge </a:t>
            </a:r>
          </a:p>
          <a:p>
            <a:pPr lvl="2"/>
            <a:r>
              <a:rPr lang="en-US" sz="1200" dirty="0" err="1">
                <a:solidFill>
                  <a:schemeClr val="tx2">
                    <a:lumMod val="60000"/>
                    <a:lumOff val="40000"/>
                  </a:schemeClr>
                </a:solidFill>
              </a:rPr>
              <a:t>spot_bid_price</a:t>
            </a:r>
            <a:r>
              <a:rPr lang="en-US" sz="1200" dirty="0">
                <a:solidFill>
                  <a:schemeClr val="tx2">
                    <a:lumMod val="60000"/>
                    <a:lumOff val="40000"/>
                  </a:schemeClr>
                </a:solidFill>
              </a:rPr>
              <a:t>: 0.4</a:t>
            </a:r>
          </a:p>
        </p:txBody>
      </p:sp>
    </p:spTree>
    <p:extLst>
      <p:ext uri="{BB962C8B-B14F-4D97-AF65-F5344CB8AC3E}">
        <p14:creationId xmlns:p14="http://schemas.microsoft.com/office/powerpoint/2010/main" val="272477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Trusted advisor</a:t>
            </a:r>
          </a:p>
        </p:txBody>
      </p:sp>
      <p:pic>
        <p:nvPicPr>
          <p:cNvPr id="4" name="Picture 3">
            <a:extLst>
              <a:ext uri="{FF2B5EF4-FFF2-40B4-BE49-F238E27FC236}">
                <a16:creationId xmlns:a16="http://schemas.microsoft.com/office/drawing/2014/main" id="{60302862-FC3B-A942-A5DC-8EF4330C2E13}"/>
              </a:ext>
            </a:extLst>
          </p:cNvPr>
          <p:cNvPicPr>
            <a:picLocks noChangeAspect="1"/>
          </p:cNvPicPr>
          <p:nvPr/>
        </p:nvPicPr>
        <p:blipFill>
          <a:blip r:embed="rId2"/>
          <a:stretch>
            <a:fillRect/>
          </a:stretch>
        </p:blipFill>
        <p:spPr>
          <a:xfrm>
            <a:off x="899592" y="771550"/>
            <a:ext cx="7487216" cy="1899741"/>
          </a:xfrm>
          <a:prstGeom prst="rect">
            <a:avLst/>
          </a:prstGeom>
        </p:spPr>
      </p:pic>
      <p:sp>
        <p:nvSpPr>
          <p:cNvPr id="3" name="Rectangle 2">
            <a:extLst>
              <a:ext uri="{FF2B5EF4-FFF2-40B4-BE49-F238E27FC236}">
                <a16:creationId xmlns:a16="http://schemas.microsoft.com/office/drawing/2014/main" id="{09FDB6A8-557C-0041-AC47-4750CB235FF0}"/>
              </a:ext>
            </a:extLst>
          </p:cNvPr>
          <p:cNvSpPr/>
          <p:nvPr/>
        </p:nvSpPr>
        <p:spPr>
          <a:xfrm>
            <a:off x="827584" y="2859782"/>
            <a:ext cx="4572000" cy="1477328"/>
          </a:xfrm>
          <a:prstGeom prst="rect">
            <a:avLst/>
          </a:prstGeom>
        </p:spPr>
        <p:txBody>
          <a:bodyPr>
            <a:spAutoFit/>
          </a:bodyPr>
          <a:lstStyle/>
          <a:p>
            <a:r>
              <a:rPr lang="en-US" b="1" dirty="0">
                <a:solidFill>
                  <a:schemeClr val="tx2">
                    <a:lumMod val="60000"/>
                    <a:lumOff val="40000"/>
                  </a:schemeClr>
                </a:solidFill>
              </a:rPr>
              <a:t>AWS Cost Explorer:</a:t>
            </a:r>
          </a:p>
          <a:p>
            <a:r>
              <a:rPr lang="en-US" dirty="0">
                <a:solidFill>
                  <a:schemeClr val="tx2">
                    <a:lumMod val="60000"/>
                    <a:lumOff val="40000"/>
                  </a:schemeClr>
                </a:solidFill>
              </a:rPr>
              <a:t>	Monthly or daily.</a:t>
            </a:r>
          </a:p>
          <a:p>
            <a:r>
              <a:rPr lang="en-US" dirty="0">
                <a:solidFill>
                  <a:schemeClr val="tx2">
                    <a:lumMod val="60000"/>
                    <a:lumOff val="40000"/>
                  </a:schemeClr>
                </a:solidFill>
              </a:rPr>
              <a:t>	Filter</a:t>
            </a:r>
          </a:p>
          <a:p>
            <a:r>
              <a:rPr lang="en-US" dirty="0">
                <a:solidFill>
                  <a:schemeClr val="tx2">
                    <a:lumMod val="60000"/>
                    <a:lumOff val="40000"/>
                  </a:schemeClr>
                </a:solidFill>
              </a:rPr>
              <a:t>	Forecast</a:t>
            </a:r>
          </a:p>
          <a:p>
            <a:r>
              <a:rPr lang="en-US" dirty="0">
                <a:solidFill>
                  <a:schemeClr val="tx2">
                    <a:lumMod val="60000"/>
                    <a:lumOff val="40000"/>
                  </a:schemeClr>
                </a:solidFill>
              </a:rPr>
              <a:t>	Grouping</a:t>
            </a:r>
          </a:p>
        </p:txBody>
      </p:sp>
    </p:spTree>
    <p:extLst>
      <p:ext uri="{BB962C8B-B14F-4D97-AF65-F5344CB8AC3E}">
        <p14:creationId xmlns:p14="http://schemas.microsoft.com/office/powerpoint/2010/main" val="264292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A9149-D245-1247-BF6F-467ACF584871}"/>
              </a:ext>
            </a:extLst>
          </p:cNvPr>
          <p:cNvPicPr>
            <a:picLocks noChangeAspect="1"/>
          </p:cNvPicPr>
          <p:nvPr/>
        </p:nvPicPr>
        <p:blipFill>
          <a:blip r:embed="rId2"/>
          <a:stretch>
            <a:fillRect/>
          </a:stretch>
        </p:blipFill>
        <p:spPr>
          <a:xfrm>
            <a:off x="1194312" y="262550"/>
            <a:ext cx="7025656" cy="4165725"/>
          </a:xfrm>
          <a:prstGeom prst="rect">
            <a:avLst/>
          </a:prstGeom>
        </p:spPr>
      </p:pic>
    </p:spTree>
    <p:extLst>
      <p:ext uri="{BB962C8B-B14F-4D97-AF65-F5344CB8AC3E}">
        <p14:creationId xmlns:p14="http://schemas.microsoft.com/office/powerpoint/2010/main" val="89155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B26F311-4CCD-1C4F-90A9-021C2E1CEF34}"/>
              </a:ext>
            </a:extLst>
          </p:cNvPr>
          <p:cNvSpPr/>
          <p:nvPr/>
        </p:nvSpPr>
        <p:spPr>
          <a:xfrm>
            <a:off x="283029" y="947057"/>
            <a:ext cx="2895600" cy="324394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3C57D94-033F-ED48-80AB-DB61EF5374AB}"/>
              </a:ext>
            </a:extLst>
          </p:cNvPr>
          <p:cNvSpPr txBox="1"/>
          <p:nvPr/>
        </p:nvSpPr>
        <p:spPr>
          <a:xfrm>
            <a:off x="2340429" y="391886"/>
            <a:ext cx="4117474" cy="369332"/>
          </a:xfrm>
          <a:prstGeom prst="rect">
            <a:avLst/>
          </a:prstGeom>
          <a:noFill/>
        </p:spPr>
        <p:txBody>
          <a:bodyPr wrap="none" rtlCol="0">
            <a:spAutoFit/>
          </a:bodyPr>
          <a:lstStyle/>
          <a:p>
            <a:r>
              <a:rPr lang="en-US" dirty="0">
                <a:solidFill>
                  <a:schemeClr val="bg1"/>
                </a:solidFill>
              </a:rPr>
              <a:t>Working together to help you succeed.</a:t>
            </a:r>
          </a:p>
        </p:txBody>
      </p:sp>
      <p:pic>
        <p:nvPicPr>
          <p:cNvPr id="8" name="Picture 7">
            <a:extLst>
              <a:ext uri="{FF2B5EF4-FFF2-40B4-BE49-F238E27FC236}">
                <a16:creationId xmlns:a16="http://schemas.microsoft.com/office/drawing/2014/main" id="{E1AC46EC-C0E8-6E4E-A3EE-1793883AD8E3}"/>
              </a:ext>
            </a:extLst>
          </p:cNvPr>
          <p:cNvPicPr>
            <a:picLocks noChangeAspect="1"/>
          </p:cNvPicPr>
          <p:nvPr/>
        </p:nvPicPr>
        <p:blipFill>
          <a:blip r:embed="rId3"/>
          <a:stretch>
            <a:fillRect/>
          </a:stretch>
        </p:blipFill>
        <p:spPr>
          <a:xfrm>
            <a:off x="173264" y="1228897"/>
            <a:ext cx="2755900" cy="1143000"/>
          </a:xfrm>
          <a:prstGeom prst="rect">
            <a:avLst/>
          </a:prstGeom>
        </p:spPr>
      </p:pic>
      <p:pic>
        <p:nvPicPr>
          <p:cNvPr id="10" name="Picture 9">
            <a:extLst>
              <a:ext uri="{FF2B5EF4-FFF2-40B4-BE49-F238E27FC236}">
                <a16:creationId xmlns:a16="http://schemas.microsoft.com/office/drawing/2014/main" id="{88DFB625-E372-004A-90BD-66493CCE05F4}"/>
              </a:ext>
            </a:extLst>
          </p:cNvPr>
          <p:cNvPicPr>
            <a:picLocks noChangeAspect="1"/>
          </p:cNvPicPr>
          <p:nvPr/>
        </p:nvPicPr>
        <p:blipFill>
          <a:blip r:embed="rId4"/>
          <a:stretch>
            <a:fillRect/>
          </a:stretch>
        </p:blipFill>
        <p:spPr>
          <a:xfrm>
            <a:off x="583346" y="2586333"/>
            <a:ext cx="2240551" cy="1096691"/>
          </a:xfrm>
          <a:prstGeom prst="rect">
            <a:avLst/>
          </a:prstGeom>
        </p:spPr>
      </p:pic>
      <p:sp>
        <p:nvSpPr>
          <p:cNvPr id="11" name="Right Arrow 10">
            <a:extLst>
              <a:ext uri="{FF2B5EF4-FFF2-40B4-BE49-F238E27FC236}">
                <a16:creationId xmlns:a16="http://schemas.microsoft.com/office/drawing/2014/main" id="{0023C58B-CAA8-CD40-8A25-41DC6690A66C}"/>
              </a:ext>
            </a:extLst>
          </p:cNvPr>
          <p:cNvSpPr/>
          <p:nvPr/>
        </p:nvSpPr>
        <p:spPr>
          <a:xfrm>
            <a:off x="3288394"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2D6DC8ED-3EC1-3B47-8192-F0F95F53106F}"/>
              </a:ext>
            </a:extLst>
          </p:cNvPr>
          <p:cNvSpPr/>
          <p:nvPr/>
        </p:nvSpPr>
        <p:spPr>
          <a:xfrm>
            <a:off x="4474937" y="2038731"/>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POC</a:t>
            </a:r>
          </a:p>
        </p:txBody>
      </p:sp>
      <p:sp>
        <p:nvSpPr>
          <p:cNvPr id="13" name="Right Arrow 12">
            <a:extLst>
              <a:ext uri="{FF2B5EF4-FFF2-40B4-BE49-F238E27FC236}">
                <a16:creationId xmlns:a16="http://schemas.microsoft.com/office/drawing/2014/main" id="{1C481D16-B825-C041-931C-52796C882E8F}"/>
              </a:ext>
            </a:extLst>
          </p:cNvPr>
          <p:cNvSpPr/>
          <p:nvPr/>
        </p:nvSpPr>
        <p:spPr>
          <a:xfrm>
            <a:off x="5900966"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8DA04A57-DB4F-1F4C-A1BB-E804A9033F51}"/>
              </a:ext>
            </a:extLst>
          </p:cNvPr>
          <p:cNvSpPr/>
          <p:nvPr/>
        </p:nvSpPr>
        <p:spPr>
          <a:xfrm>
            <a:off x="7087509" y="2021426"/>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PROD</a:t>
            </a:r>
          </a:p>
        </p:txBody>
      </p:sp>
    </p:spTree>
    <p:extLst>
      <p:ext uri="{BB962C8B-B14F-4D97-AF65-F5344CB8AC3E}">
        <p14:creationId xmlns:p14="http://schemas.microsoft.com/office/powerpoint/2010/main" val="252907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336789" y="174205"/>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Hybrid here to stay</a:t>
            </a:r>
          </a:p>
        </p:txBody>
      </p:sp>
      <p:sp>
        <p:nvSpPr>
          <p:cNvPr id="10" name="TextBox 9">
            <a:extLst>
              <a:ext uri="{FF2B5EF4-FFF2-40B4-BE49-F238E27FC236}">
                <a16:creationId xmlns:a16="http://schemas.microsoft.com/office/drawing/2014/main" id="{8F117F8F-716E-6140-8F4B-F5C80A625451}"/>
              </a:ext>
            </a:extLst>
          </p:cNvPr>
          <p:cNvSpPr txBox="1"/>
          <p:nvPr/>
        </p:nvSpPr>
        <p:spPr>
          <a:xfrm>
            <a:off x="468085" y="1077685"/>
            <a:ext cx="4735286" cy="1477328"/>
          </a:xfrm>
          <a:prstGeom prst="rect">
            <a:avLst/>
          </a:prstGeom>
          <a:noFill/>
        </p:spPr>
        <p:txBody>
          <a:bodyPr wrap="square" rtlCol="0">
            <a:spAutoFit/>
          </a:bodyPr>
          <a:lstStyle/>
          <a:p>
            <a:pPr marL="285750" indent="-285750">
              <a:buFontTx/>
              <a:buChar char="-"/>
            </a:pPr>
            <a:r>
              <a:rPr lang="en-US" dirty="0">
                <a:solidFill>
                  <a:schemeClr val="accent3">
                    <a:lumMod val="60000"/>
                    <a:lumOff val="40000"/>
                  </a:schemeClr>
                </a:solidFill>
              </a:rPr>
              <a:t>Agility</a:t>
            </a:r>
          </a:p>
          <a:p>
            <a:pPr marL="285750" indent="-285750">
              <a:buFontTx/>
              <a:buChar char="-"/>
            </a:pPr>
            <a:r>
              <a:rPr lang="en-US" dirty="0">
                <a:solidFill>
                  <a:schemeClr val="accent3">
                    <a:lumMod val="60000"/>
                    <a:lumOff val="40000"/>
                  </a:schemeClr>
                </a:solidFill>
              </a:rPr>
              <a:t>Portability</a:t>
            </a:r>
          </a:p>
          <a:p>
            <a:pPr marL="285750" indent="-285750">
              <a:buFontTx/>
              <a:buChar char="-"/>
            </a:pPr>
            <a:r>
              <a:rPr lang="en-US" dirty="0">
                <a:solidFill>
                  <a:schemeClr val="accent3">
                    <a:lumMod val="60000"/>
                    <a:lumOff val="40000"/>
                  </a:schemeClr>
                </a:solidFill>
              </a:rPr>
              <a:t>Unified interface</a:t>
            </a:r>
          </a:p>
          <a:p>
            <a:pPr marL="285750" indent="-285750">
              <a:buFontTx/>
              <a:buChar char="-"/>
            </a:pPr>
            <a:r>
              <a:rPr lang="en-US" dirty="0">
                <a:solidFill>
                  <a:schemeClr val="accent3">
                    <a:lumMod val="60000"/>
                    <a:lumOff val="40000"/>
                  </a:schemeClr>
                </a:solidFill>
              </a:rPr>
              <a:t>Guard rails</a:t>
            </a:r>
          </a:p>
          <a:p>
            <a:pPr marL="285750" indent="-285750">
              <a:buFontTx/>
              <a:buChar char="-"/>
            </a:pPr>
            <a:endParaRPr lang="en-US" dirty="0">
              <a:solidFill>
                <a:schemeClr val="accent3">
                  <a:lumMod val="60000"/>
                  <a:lumOff val="40000"/>
                </a:schemeClr>
              </a:solidFill>
            </a:endParaRPr>
          </a:p>
        </p:txBody>
      </p:sp>
    </p:spTree>
    <p:extLst>
      <p:ext uri="{BB962C8B-B14F-4D97-AF65-F5344CB8AC3E}">
        <p14:creationId xmlns:p14="http://schemas.microsoft.com/office/powerpoint/2010/main" val="2944820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B1D55A-A8C9-FF44-8083-9BBC95762059}"/>
              </a:ext>
            </a:extLst>
          </p:cNvPr>
          <p:cNvSpPr/>
          <p:nvPr/>
        </p:nvSpPr>
        <p:spPr>
          <a:xfrm>
            <a:off x="952190" y="489857"/>
            <a:ext cx="6678695" cy="30480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66AC4FA-77E9-684C-99F6-77E05C6A6310}"/>
              </a:ext>
            </a:extLst>
          </p:cNvPr>
          <p:cNvPicPr>
            <a:picLocks noChangeAspect="1"/>
          </p:cNvPicPr>
          <p:nvPr/>
        </p:nvPicPr>
        <p:blipFill>
          <a:blip r:embed="rId3"/>
          <a:stretch>
            <a:fillRect/>
          </a:stretch>
        </p:blipFill>
        <p:spPr>
          <a:xfrm>
            <a:off x="1953678" y="911084"/>
            <a:ext cx="3968151" cy="1900745"/>
          </a:xfrm>
          <a:prstGeom prst="rect">
            <a:avLst/>
          </a:prstGeom>
        </p:spPr>
      </p:pic>
      <p:sp>
        <p:nvSpPr>
          <p:cNvPr id="11" name="Rectangle 10">
            <a:extLst>
              <a:ext uri="{FF2B5EF4-FFF2-40B4-BE49-F238E27FC236}">
                <a16:creationId xmlns:a16="http://schemas.microsoft.com/office/drawing/2014/main" id="{88380FFD-E124-174B-89FE-8EADB3A9C11B}"/>
              </a:ext>
            </a:extLst>
          </p:cNvPr>
          <p:cNvSpPr/>
          <p:nvPr/>
        </p:nvSpPr>
        <p:spPr>
          <a:xfrm>
            <a:off x="505878" y="3714955"/>
            <a:ext cx="7477160" cy="369332"/>
          </a:xfrm>
          <a:prstGeom prst="rect">
            <a:avLst/>
          </a:prstGeom>
        </p:spPr>
        <p:txBody>
          <a:bodyPr wrap="square">
            <a:spAutoFit/>
          </a:bodyPr>
          <a:lstStyle/>
          <a:p>
            <a:r>
              <a:rPr lang="en-US" dirty="0">
                <a:solidFill>
                  <a:schemeClr val="accent3">
                    <a:lumMod val="60000"/>
                    <a:lumOff val="40000"/>
                  </a:schemeClr>
                </a:solidFill>
              </a:rPr>
              <a:t>https://</a:t>
            </a:r>
            <a:r>
              <a:rPr lang="en-US" dirty="0" err="1">
                <a:solidFill>
                  <a:schemeClr val="accent3">
                    <a:lumMod val="60000"/>
                    <a:lumOff val="40000"/>
                  </a:schemeClr>
                </a:solidFill>
              </a:rPr>
              <a:t>aws.amazon.com</a:t>
            </a:r>
            <a:r>
              <a:rPr lang="en-US" dirty="0">
                <a:solidFill>
                  <a:schemeClr val="accent3">
                    <a:lumMod val="60000"/>
                    <a:lumOff val="40000"/>
                  </a:schemeClr>
                </a:solidFill>
              </a:rPr>
              <a:t>/solutions/case-studies/news-liberty-mutual/</a:t>
            </a:r>
          </a:p>
        </p:txBody>
      </p:sp>
    </p:spTree>
    <p:extLst>
      <p:ext uri="{BB962C8B-B14F-4D97-AF65-F5344CB8AC3E}">
        <p14:creationId xmlns:p14="http://schemas.microsoft.com/office/powerpoint/2010/main" val="404768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172B0DA-5FF4-1440-A690-8CC0BB0B0C64}"/>
              </a:ext>
            </a:extLst>
          </p:cNvPr>
          <p:cNvSpPr/>
          <p:nvPr/>
        </p:nvSpPr>
        <p:spPr>
          <a:xfrm>
            <a:off x="3358487" y="2241603"/>
            <a:ext cx="2438400" cy="119136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D18E2FE-5DB7-CD42-B8B2-68DFD8EC815E}"/>
              </a:ext>
            </a:extLst>
          </p:cNvPr>
          <p:cNvSpPr txBox="1"/>
          <p:nvPr/>
        </p:nvSpPr>
        <p:spPr>
          <a:xfrm>
            <a:off x="914400" y="98348"/>
            <a:ext cx="6789683" cy="369332"/>
          </a:xfrm>
          <a:prstGeom prst="rect">
            <a:avLst/>
          </a:prstGeom>
          <a:noFill/>
        </p:spPr>
        <p:txBody>
          <a:bodyPr wrap="square" rtlCol="0">
            <a:spAutoFit/>
          </a:bodyPr>
          <a:lstStyle/>
          <a:p>
            <a:pPr algn="ctr"/>
            <a:r>
              <a:rPr lang="en-US" dirty="0">
                <a:solidFill>
                  <a:schemeClr val="bg1"/>
                </a:solidFill>
              </a:rPr>
              <a:t>Pivotal and AWS better together.</a:t>
            </a:r>
          </a:p>
        </p:txBody>
      </p:sp>
      <p:sp>
        <p:nvSpPr>
          <p:cNvPr id="5" name="TextBox 4">
            <a:extLst>
              <a:ext uri="{FF2B5EF4-FFF2-40B4-BE49-F238E27FC236}">
                <a16:creationId xmlns:a16="http://schemas.microsoft.com/office/drawing/2014/main" id="{13BDB91A-4B92-F344-8F64-A5EA03C93906}"/>
              </a:ext>
            </a:extLst>
          </p:cNvPr>
          <p:cNvSpPr txBox="1"/>
          <p:nvPr/>
        </p:nvSpPr>
        <p:spPr>
          <a:xfrm>
            <a:off x="6512686" y="190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a:t>
            </a:r>
          </a:p>
        </p:txBody>
      </p:sp>
      <p:cxnSp>
        <p:nvCxnSpPr>
          <p:cNvPr id="6" name="Straight Connector 5">
            <a:extLst>
              <a:ext uri="{FF2B5EF4-FFF2-40B4-BE49-F238E27FC236}">
                <a16:creationId xmlns:a16="http://schemas.microsoft.com/office/drawing/2014/main" id="{0F1CE4ED-538C-A943-9DF6-CDA655E63259}"/>
              </a:ext>
            </a:extLst>
          </p:cNvPr>
          <p:cNvCxnSpPr>
            <a:cxnSpLocks/>
          </p:cNvCxnSpPr>
          <p:nvPr/>
        </p:nvCxnSpPr>
        <p:spPr>
          <a:xfrm>
            <a:off x="6512686" y="1761387"/>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A38E1E-4D0B-E841-8DCD-E8809AEBC68A}"/>
              </a:ext>
            </a:extLst>
          </p:cNvPr>
          <p:cNvSpPr txBox="1"/>
          <p:nvPr/>
        </p:nvSpPr>
        <p:spPr>
          <a:xfrm>
            <a:off x="824866"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Elasticity</a:t>
            </a:r>
          </a:p>
        </p:txBody>
      </p:sp>
      <p:cxnSp>
        <p:nvCxnSpPr>
          <p:cNvPr id="8" name="Straight Connector 7">
            <a:extLst>
              <a:ext uri="{FF2B5EF4-FFF2-40B4-BE49-F238E27FC236}">
                <a16:creationId xmlns:a16="http://schemas.microsoft.com/office/drawing/2014/main" id="{4FF0DBD3-14DA-9548-900F-C63900C52830}"/>
              </a:ext>
            </a:extLst>
          </p:cNvPr>
          <p:cNvCxnSpPr>
            <a:cxnSpLocks/>
          </p:cNvCxnSpPr>
          <p:nvPr/>
        </p:nvCxnSpPr>
        <p:spPr>
          <a:xfrm>
            <a:off x="962054" y="175142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27E0FCD-5CFF-4346-B235-29DE8DD2FB64}"/>
              </a:ext>
            </a:extLst>
          </p:cNvPr>
          <p:cNvSpPr txBox="1"/>
          <p:nvPr/>
        </p:nvSpPr>
        <p:spPr>
          <a:xfrm>
            <a:off x="3717808"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Agility</a:t>
            </a:r>
          </a:p>
        </p:txBody>
      </p:sp>
      <p:cxnSp>
        <p:nvCxnSpPr>
          <p:cNvPr id="12" name="Straight Connector 11">
            <a:extLst>
              <a:ext uri="{FF2B5EF4-FFF2-40B4-BE49-F238E27FC236}">
                <a16:creationId xmlns:a16="http://schemas.microsoft.com/office/drawing/2014/main" id="{A44BB0E1-8E02-5F4A-9761-DBADCC4F2F9A}"/>
              </a:ext>
            </a:extLst>
          </p:cNvPr>
          <p:cNvCxnSpPr>
            <a:cxnSpLocks/>
          </p:cNvCxnSpPr>
          <p:nvPr/>
        </p:nvCxnSpPr>
        <p:spPr>
          <a:xfrm>
            <a:off x="3717808" y="174215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15BB05-F0F5-8049-B0CD-8C2EC473A543}"/>
              </a:ext>
            </a:extLst>
          </p:cNvPr>
          <p:cNvPicPr>
            <a:picLocks noChangeAspect="1"/>
          </p:cNvPicPr>
          <p:nvPr/>
        </p:nvPicPr>
        <p:blipFill>
          <a:blip r:embed="rId3"/>
          <a:stretch>
            <a:fillRect/>
          </a:stretch>
        </p:blipFill>
        <p:spPr>
          <a:xfrm>
            <a:off x="4051003" y="804614"/>
            <a:ext cx="903512" cy="665796"/>
          </a:xfrm>
          <a:prstGeom prst="rect">
            <a:avLst/>
          </a:prstGeom>
        </p:spPr>
      </p:pic>
      <p:pic>
        <p:nvPicPr>
          <p:cNvPr id="14" name="Picture 13">
            <a:extLst>
              <a:ext uri="{FF2B5EF4-FFF2-40B4-BE49-F238E27FC236}">
                <a16:creationId xmlns:a16="http://schemas.microsoft.com/office/drawing/2014/main" id="{FF507CE5-DF13-FF41-B57F-7ED634632532}"/>
              </a:ext>
            </a:extLst>
          </p:cNvPr>
          <p:cNvPicPr>
            <a:picLocks noChangeAspect="1"/>
          </p:cNvPicPr>
          <p:nvPr/>
        </p:nvPicPr>
        <p:blipFill>
          <a:blip r:embed="rId4"/>
          <a:stretch>
            <a:fillRect/>
          </a:stretch>
        </p:blipFill>
        <p:spPr>
          <a:xfrm>
            <a:off x="1331285" y="670767"/>
            <a:ext cx="850882" cy="897913"/>
          </a:xfrm>
          <a:prstGeom prst="rect">
            <a:avLst/>
          </a:prstGeom>
          <a:noFill/>
        </p:spPr>
      </p:pic>
      <p:pic>
        <p:nvPicPr>
          <p:cNvPr id="15" name="Picture 14">
            <a:extLst>
              <a:ext uri="{FF2B5EF4-FFF2-40B4-BE49-F238E27FC236}">
                <a16:creationId xmlns:a16="http://schemas.microsoft.com/office/drawing/2014/main" id="{38E0001B-5DD6-6F4E-B332-FD63A7A74452}"/>
              </a:ext>
            </a:extLst>
          </p:cNvPr>
          <p:cNvPicPr>
            <a:picLocks noChangeAspect="1"/>
          </p:cNvPicPr>
          <p:nvPr/>
        </p:nvPicPr>
        <p:blipFill>
          <a:blip r:embed="rId5"/>
          <a:stretch>
            <a:fillRect/>
          </a:stretch>
        </p:blipFill>
        <p:spPr>
          <a:xfrm>
            <a:off x="6932347" y="810262"/>
            <a:ext cx="686991" cy="800824"/>
          </a:xfrm>
          <a:prstGeom prst="rect">
            <a:avLst/>
          </a:prstGeom>
        </p:spPr>
      </p:pic>
      <p:grpSp>
        <p:nvGrpSpPr>
          <p:cNvPr id="16" name="Group 15">
            <a:extLst>
              <a:ext uri="{FF2B5EF4-FFF2-40B4-BE49-F238E27FC236}">
                <a16:creationId xmlns:a16="http://schemas.microsoft.com/office/drawing/2014/main" id="{1EE4E9D4-7326-4047-BAD4-1F1C92E788EF}"/>
              </a:ext>
            </a:extLst>
          </p:cNvPr>
          <p:cNvGrpSpPr/>
          <p:nvPr/>
        </p:nvGrpSpPr>
        <p:grpSpPr>
          <a:xfrm>
            <a:off x="1254123" y="2642334"/>
            <a:ext cx="1238920" cy="1111773"/>
            <a:chOff x="2681812" y="3396527"/>
            <a:chExt cx="1617749" cy="1620491"/>
          </a:xfrm>
        </p:grpSpPr>
        <p:sp>
          <p:nvSpPr>
            <p:cNvPr id="17" name="Rectangle 16">
              <a:extLst>
                <a:ext uri="{FF2B5EF4-FFF2-40B4-BE49-F238E27FC236}">
                  <a16:creationId xmlns:a16="http://schemas.microsoft.com/office/drawing/2014/main" id="{929CE7A6-09CF-5443-8EE2-CD6FCBB3EE5F}"/>
                </a:ext>
              </a:extLst>
            </p:cNvPr>
            <p:cNvSpPr/>
            <p:nvPr/>
          </p:nvSpPr>
          <p:spPr>
            <a:xfrm>
              <a:off x="2681812" y="3761117"/>
              <a:ext cx="1035996" cy="105242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3B3CB593-BC1F-104B-83AF-BAA596AD1338}"/>
                </a:ext>
              </a:extLst>
            </p:cNvPr>
            <p:cNvSpPr/>
            <p:nvPr/>
          </p:nvSpPr>
          <p:spPr>
            <a:xfrm rot="19087084">
              <a:off x="2881168" y="3396527"/>
              <a:ext cx="1418393" cy="1140027"/>
            </a:xfrm>
            <a:prstGeom prst="rightArrow">
              <a:avLst/>
            </a:prstGeom>
            <a:solidFill>
              <a:schemeClr val="bg1"/>
            </a:solidFill>
            <a:ln>
              <a:solidFill>
                <a:srgbClr val="0E2735"/>
              </a:solidFill>
            </a:ln>
            <a:effectLst>
              <a:outerShdw blurRad="50800" dist="50800" dir="5400000" algn="ctr" rotWithShape="0">
                <a:schemeClr val="tx1">
                  <a:lumMod val="50000"/>
                </a:scheme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accent1"/>
                  </a:solidFill>
                </a:ln>
              </a:endParaRPr>
            </a:p>
          </p:txBody>
        </p:sp>
        <p:sp>
          <p:nvSpPr>
            <p:cNvPr id="19" name="Cloud 18">
              <a:extLst>
                <a:ext uri="{FF2B5EF4-FFF2-40B4-BE49-F238E27FC236}">
                  <a16:creationId xmlns:a16="http://schemas.microsoft.com/office/drawing/2014/main" id="{53E92B92-4972-DF41-AE65-D06AF0FAA947}"/>
                </a:ext>
              </a:extLst>
            </p:cNvPr>
            <p:cNvSpPr/>
            <p:nvPr/>
          </p:nvSpPr>
          <p:spPr>
            <a:xfrm>
              <a:off x="2992776" y="4287328"/>
              <a:ext cx="851193" cy="729690"/>
            </a:xfrm>
            <a:prstGeom prst="cloud">
              <a:avLst/>
            </a:prstGeom>
            <a:solidFill>
              <a:srgbClr val="F2F4F4"/>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Cloud 19">
              <a:extLst>
                <a:ext uri="{FF2B5EF4-FFF2-40B4-BE49-F238E27FC236}">
                  <a16:creationId xmlns:a16="http://schemas.microsoft.com/office/drawing/2014/main" id="{E4837C33-90C6-6543-B7B8-7457FF4B49DC}"/>
                </a:ext>
              </a:extLst>
            </p:cNvPr>
            <p:cNvSpPr/>
            <p:nvPr/>
          </p:nvSpPr>
          <p:spPr>
            <a:xfrm>
              <a:off x="3095840" y="4399471"/>
              <a:ext cx="632961" cy="505403"/>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73B101F-D65B-1F46-A5F7-D51272B23EB7}"/>
              </a:ext>
            </a:extLst>
          </p:cNvPr>
          <p:cNvSpPr txBox="1"/>
          <p:nvPr/>
        </p:nvSpPr>
        <p:spPr>
          <a:xfrm>
            <a:off x="880596" y="4083585"/>
            <a:ext cx="1719758" cy="498598"/>
          </a:xfrm>
          <a:prstGeom prst="rect">
            <a:avLst/>
          </a:prstGeom>
          <a:noFill/>
        </p:spPr>
        <p:txBody>
          <a:bodyPr wrap="square" rtlCol="0">
            <a:spAutoFit/>
          </a:bodyPr>
          <a:lstStyle/>
          <a:p>
            <a:pPr lvl="0" algn="ctr">
              <a:lnSpc>
                <a:spcPct val="110000"/>
              </a:lnSpc>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Faster Time to Market</a:t>
            </a:r>
          </a:p>
        </p:txBody>
      </p:sp>
      <p:grpSp>
        <p:nvGrpSpPr>
          <p:cNvPr id="22" name="Group 21">
            <a:extLst>
              <a:ext uri="{FF2B5EF4-FFF2-40B4-BE49-F238E27FC236}">
                <a16:creationId xmlns:a16="http://schemas.microsoft.com/office/drawing/2014/main" id="{A71D6176-BD26-1247-B8F1-4059E4D361CB}"/>
              </a:ext>
            </a:extLst>
          </p:cNvPr>
          <p:cNvGrpSpPr/>
          <p:nvPr/>
        </p:nvGrpSpPr>
        <p:grpSpPr>
          <a:xfrm>
            <a:off x="6557657" y="2905388"/>
            <a:ext cx="1530437" cy="730194"/>
            <a:chOff x="6625087" y="3731725"/>
            <a:chExt cx="1530437" cy="730194"/>
          </a:xfrm>
        </p:grpSpPr>
        <p:sp>
          <p:nvSpPr>
            <p:cNvPr id="23" name="Right Triangle 22">
              <a:extLst>
                <a:ext uri="{FF2B5EF4-FFF2-40B4-BE49-F238E27FC236}">
                  <a16:creationId xmlns:a16="http://schemas.microsoft.com/office/drawing/2014/main" id="{F601D754-0198-8543-B8C4-8A614C691205}"/>
                </a:ext>
              </a:extLst>
            </p:cNvPr>
            <p:cNvSpPr/>
            <p:nvPr/>
          </p:nvSpPr>
          <p:spPr>
            <a:xfrm>
              <a:off x="6625087"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5ED92C0F-EB5E-B94C-8EB2-FB4BD037CCBD}"/>
                </a:ext>
              </a:extLst>
            </p:cNvPr>
            <p:cNvSpPr/>
            <p:nvPr/>
          </p:nvSpPr>
          <p:spPr>
            <a:xfrm rot="10800000">
              <a:off x="6795842"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85E469CE-B3C9-EA4A-9B96-4519A51F0A23}"/>
              </a:ext>
            </a:extLst>
          </p:cNvPr>
          <p:cNvSpPr txBox="1"/>
          <p:nvPr/>
        </p:nvSpPr>
        <p:spPr>
          <a:xfrm>
            <a:off x="6784113" y="2642335"/>
            <a:ext cx="327804" cy="1200329"/>
          </a:xfrm>
          <a:prstGeom prst="rect">
            <a:avLst/>
          </a:prstGeom>
          <a:noFill/>
        </p:spPr>
        <p:txBody>
          <a:bodyPr wrap="square" rtlCol="0">
            <a:spAutoFit/>
          </a:bodyPr>
          <a:lstStyle/>
          <a:p>
            <a:r>
              <a:rPr lang="en-US" sz="7200" b="1" dirty="0">
                <a:solidFill>
                  <a:schemeClr val="accent2">
                    <a:lumMod val="75000"/>
                  </a:schemeClr>
                </a:solidFill>
              </a:rPr>
              <a:t>$</a:t>
            </a:r>
          </a:p>
        </p:txBody>
      </p:sp>
      <p:sp>
        <p:nvSpPr>
          <p:cNvPr id="26" name="Down Arrow 25">
            <a:extLst>
              <a:ext uri="{FF2B5EF4-FFF2-40B4-BE49-F238E27FC236}">
                <a16:creationId xmlns:a16="http://schemas.microsoft.com/office/drawing/2014/main" id="{6FEB3CD6-4298-CF4F-BDBA-AA42B7981572}"/>
              </a:ext>
            </a:extLst>
          </p:cNvPr>
          <p:cNvSpPr/>
          <p:nvPr/>
        </p:nvSpPr>
        <p:spPr>
          <a:xfrm>
            <a:off x="7378543" y="2920932"/>
            <a:ext cx="520996" cy="714650"/>
          </a:xfrm>
          <a:prstGeom prst="down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A961FD5-378C-D949-A163-A23EB16AA30B}"/>
              </a:ext>
            </a:extLst>
          </p:cNvPr>
          <p:cNvSpPr txBox="1"/>
          <p:nvPr/>
        </p:nvSpPr>
        <p:spPr>
          <a:xfrm>
            <a:off x="6512686" y="4081136"/>
            <a:ext cx="1719758" cy="498598"/>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Infrastructure cost investment</a:t>
            </a:r>
            <a:endPar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5CB1538A-643A-6C4E-8D6D-0A4C948EF206}"/>
              </a:ext>
            </a:extLst>
          </p:cNvPr>
          <p:cNvPicPr>
            <a:picLocks noChangeAspect="1"/>
          </p:cNvPicPr>
          <p:nvPr/>
        </p:nvPicPr>
        <p:blipFill>
          <a:blip r:embed="rId6"/>
          <a:stretch>
            <a:fillRect/>
          </a:stretch>
        </p:blipFill>
        <p:spPr>
          <a:xfrm>
            <a:off x="3485644" y="2304954"/>
            <a:ext cx="2240551" cy="1096691"/>
          </a:xfrm>
          <a:prstGeom prst="rect">
            <a:avLst/>
          </a:prstGeom>
        </p:spPr>
      </p:pic>
      <p:cxnSp>
        <p:nvCxnSpPr>
          <p:cNvPr id="29" name="Straight Connector 28">
            <a:extLst>
              <a:ext uri="{FF2B5EF4-FFF2-40B4-BE49-F238E27FC236}">
                <a16:creationId xmlns:a16="http://schemas.microsoft.com/office/drawing/2014/main" id="{5DB58F3D-8685-BC4D-824F-8DBFAA3E7E9B}"/>
              </a:ext>
            </a:extLst>
          </p:cNvPr>
          <p:cNvCxnSpPr/>
          <p:nvPr/>
        </p:nvCxnSpPr>
        <p:spPr>
          <a:xfrm>
            <a:off x="6512686"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0C7932-74CB-8E41-9303-5A1D73899DCD}"/>
              </a:ext>
            </a:extLst>
          </p:cNvPr>
          <p:cNvCxnSpPr/>
          <p:nvPr/>
        </p:nvCxnSpPr>
        <p:spPr>
          <a:xfrm>
            <a:off x="962054"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DDC0F889-4626-F64E-9676-19D397E249BC}"/>
              </a:ext>
            </a:extLst>
          </p:cNvPr>
          <p:cNvGrpSpPr/>
          <p:nvPr/>
        </p:nvGrpSpPr>
        <p:grpSpPr>
          <a:xfrm>
            <a:off x="3950492" y="3588329"/>
            <a:ext cx="1130597" cy="858982"/>
            <a:chOff x="3962398" y="2969677"/>
            <a:chExt cx="1130597" cy="858982"/>
          </a:xfrm>
        </p:grpSpPr>
        <p:sp>
          <p:nvSpPr>
            <p:cNvPr id="32" name="Cloud 31">
              <a:extLst>
                <a:ext uri="{FF2B5EF4-FFF2-40B4-BE49-F238E27FC236}">
                  <a16:creationId xmlns:a16="http://schemas.microsoft.com/office/drawing/2014/main" id="{4CF3D12F-78D5-4F4C-A168-49C18C3CBB5A}"/>
                </a:ext>
              </a:extLst>
            </p:cNvPr>
            <p:cNvSpPr/>
            <p:nvPr/>
          </p:nvSpPr>
          <p:spPr>
            <a:xfrm>
              <a:off x="3962398" y="2969677"/>
              <a:ext cx="1130597" cy="858982"/>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4727D62-97C3-4A44-954F-D131366E70F0}"/>
                </a:ext>
              </a:extLst>
            </p:cNvPr>
            <p:cNvSpPr/>
            <p:nvPr/>
          </p:nvSpPr>
          <p:spPr>
            <a:xfrm>
              <a:off x="4334698" y="3310318"/>
              <a:ext cx="419531" cy="3232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CB64C"/>
                </a:solidFill>
              </a:endParaRPr>
            </a:p>
          </p:txBody>
        </p:sp>
        <p:sp>
          <p:nvSpPr>
            <p:cNvPr id="34" name="Block Arc 33">
              <a:extLst>
                <a:ext uri="{FF2B5EF4-FFF2-40B4-BE49-F238E27FC236}">
                  <a16:creationId xmlns:a16="http://schemas.microsoft.com/office/drawing/2014/main" id="{38F173B9-E61E-9E48-9AE3-F0BE2C666566}"/>
                </a:ext>
              </a:extLst>
            </p:cNvPr>
            <p:cNvSpPr/>
            <p:nvPr/>
          </p:nvSpPr>
          <p:spPr>
            <a:xfrm>
              <a:off x="4347149" y="3057216"/>
              <a:ext cx="360262" cy="476453"/>
            </a:xfrm>
            <a:prstGeom prst="blockArc">
              <a:avLst/>
            </a:prstGeom>
            <a:solidFill>
              <a:schemeClr val="bg2">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cxnSp>
        <p:nvCxnSpPr>
          <p:cNvPr id="37" name="Straight Connector 36">
            <a:extLst>
              <a:ext uri="{FF2B5EF4-FFF2-40B4-BE49-F238E27FC236}">
                <a16:creationId xmlns:a16="http://schemas.microsoft.com/office/drawing/2014/main" id="{6F54F69A-CFD7-9648-A1B5-EE1538EE4953}"/>
              </a:ext>
            </a:extLst>
          </p:cNvPr>
          <p:cNvCxnSpPr/>
          <p:nvPr/>
        </p:nvCxnSpPr>
        <p:spPr>
          <a:xfrm>
            <a:off x="3592548" y="456278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BE71F050-D9C0-2649-A9D9-2E15E1F428F1}"/>
              </a:ext>
            </a:extLst>
          </p:cNvPr>
          <p:cNvSpPr txBox="1"/>
          <p:nvPr/>
        </p:nvSpPr>
        <p:spPr>
          <a:xfrm>
            <a:off x="3746040" y="4618424"/>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a:t>
            </a:r>
          </a:p>
        </p:txBody>
      </p:sp>
    </p:spTree>
    <p:extLst>
      <p:ext uri="{BB962C8B-B14F-4D97-AF65-F5344CB8AC3E}">
        <p14:creationId xmlns:p14="http://schemas.microsoft.com/office/powerpoint/2010/main" val="29853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DB7B4-9C97-EB43-9FC3-FF53BAE97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6642" y="114937"/>
            <a:ext cx="2713828" cy="1451882"/>
          </a:xfrm>
          <a:prstGeom prst="rect">
            <a:avLst/>
          </a:prstGeom>
        </p:spPr>
      </p:pic>
      <p:cxnSp>
        <p:nvCxnSpPr>
          <p:cNvPr id="6" name="Straight Connector 5">
            <a:extLst>
              <a:ext uri="{FF2B5EF4-FFF2-40B4-BE49-F238E27FC236}">
                <a16:creationId xmlns:a16="http://schemas.microsoft.com/office/drawing/2014/main" id="{0976BA49-97F7-9643-822A-B99022938BDF}"/>
              </a:ext>
            </a:extLst>
          </p:cNvPr>
          <p:cNvCxnSpPr/>
          <p:nvPr/>
        </p:nvCxnSpPr>
        <p:spPr>
          <a:xfrm flipV="1">
            <a:off x="4457700" y="752476"/>
            <a:ext cx="2466975" cy="43291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966F80F-F3B7-2C4C-9109-187C9B62CEB7}"/>
              </a:ext>
            </a:extLst>
          </p:cNvPr>
          <p:cNvCxnSpPr/>
          <p:nvPr/>
        </p:nvCxnSpPr>
        <p:spPr>
          <a:xfrm flipV="1">
            <a:off x="4457700" y="3140809"/>
            <a:ext cx="633797" cy="743147"/>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B9A65170-4370-DA40-9A6F-69D91055F27A}"/>
              </a:ext>
            </a:extLst>
          </p:cNvPr>
          <p:cNvGrpSpPr/>
          <p:nvPr/>
        </p:nvGrpSpPr>
        <p:grpSpPr>
          <a:xfrm>
            <a:off x="429477" y="1185388"/>
            <a:ext cx="4028223" cy="2698568"/>
            <a:chOff x="429476" y="1271451"/>
            <a:chExt cx="5146569" cy="3082835"/>
          </a:xfrm>
        </p:grpSpPr>
        <p:cxnSp>
          <p:nvCxnSpPr>
            <p:cNvPr id="10" name="Straight Connector 9">
              <a:extLst>
                <a:ext uri="{FF2B5EF4-FFF2-40B4-BE49-F238E27FC236}">
                  <a16:creationId xmlns:a16="http://schemas.microsoft.com/office/drawing/2014/main" id="{AF664EBE-465C-E442-9954-B6B6089DAB73}"/>
                </a:ext>
              </a:extLst>
            </p:cNvPr>
            <p:cNvCxnSpPr>
              <a:stCxn id="9" idx="6"/>
              <a:endCxn id="14" idx="2"/>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B13334F-BEE8-954B-AFEF-E875D66D57F6}"/>
                </a:ext>
              </a:extLst>
            </p:cNvPr>
            <p:cNvCxnSpPr>
              <a:stCxn id="13" idx="0"/>
              <a:endCxn id="14" idx="4"/>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22ABF30-7BEF-A441-8295-BF02BBCC4D19}"/>
                </a:ext>
              </a:extLst>
            </p:cNvPr>
            <p:cNvCxnSpPr>
              <a:stCxn id="7" idx="0"/>
              <a:endCxn id="9" idx="4"/>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E871D28-C19F-3542-852E-65B8C3CDA056}"/>
                </a:ext>
              </a:extLst>
            </p:cNvPr>
            <p:cNvCxnSpPr>
              <a:endCxn id="12" idx="1"/>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CFCCE75-E108-BA44-80C9-6F076C8A3EA4}"/>
                </a:ext>
              </a:extLst>
            </p:cNvPr>
            <p:cNvCxnSpPr>
              <a:endCxn id="11" idx="0"/>
            </p:cNvCxnSpPr>
            <p:nvPr/>
          </p:nvCxnSpPr>
          <p:spPr>
            <a:xfrm>
              <a:off x="2009670" y="1813727"/>
              <a:ext cx="649688"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7456760-9F26-F040-8DC9-19C7BC596395}"/>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ACAAE6D8-16CB-A743-91B1-1A2493AE160C}"/>
                </a:ext>
              </a:extLst>
            </p:cNvPr>
            <p:cNvGrpSpPr/>
            <p:nvPr/>
          </p:nvGrpSpPr>
          <p:grpSpPr>
            <a:xfrm>
              <a:off x="429476" y="1271451"/>
              <a:ext cx="5146569" cy="3082835"/>
              <a:chOff x="557546" y="1271451"/>
              <a:chExt cx="5146569" cy="3082835"/>
            </a:xfrm>
          </p:grpSpPr>
          <p:grpSp>
            <p:nvGrpSpPr>
              <p:cNvPr id="30" name="Group 29">
                <a:extLst>
                  <a:ext uri="{FF2B5EF4-FFF2-40B4-BE49-F238E27FC236}">
                    <a16:creationId xmlns:a16="http://schemas.microsoft.com/office/drawing/2014/main" id="{72A50D6F-DEFA-604C-BCD9-57A2122633FD}"/>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288AF4F4-35C8-644E-901D-C4FFA8D73383}"/>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AF810C56-7106-6442-BB53-81CB769C8696}"/>
                    </a:ext>
                  </a:extLst>
                </p:cNvPr>
                <p:cNvSpPr/>
                <p:nvPr/>
              </p:nvSpPr>
              <p:spPr>
                <a:xfrm>
                  <a:off x="953479"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16F43DCB-C898-7B46-99EB-56D9A7D776CA}"/>
                    </a:ext>
                  </a:extLst>
                </p:cNvPr>
                <p:cNvSpPr/>
                <p:nvPr/>
              </p:nvSpPr>
              <p:spPr>
                <a:xfrm>
                  <a:off x="-131203" y="2618147"/>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FDBE7D1A-9264-1342-80C2-64E6FB3CB598}"/>
                    </a:ext>
                  </a:extLst>
                </p:cNvPr>
                <p:cNvSpPr/>
                <p:nvPr/>
              </p:nvSpPr>
              <p:spPr>
                <a:xfrm>
                  <a:off x="2102339"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F3D9D531-13E9-C84D-ABBD-9B7E9CA4DB10}"/>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6CAE2ADB-7C78-5A48-BA87-40BAE6CBB33F}"/>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7816FA95-34C4-D740-930B-42F23071013E}"/>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C593DA94-0F42-DB4C-BFCF-411D6A2E5B44}"/>
                  </a:ext>
                </a:extLst>
              </p:cNvPr>
              <p:cNvSpPr/>
              <p:nvPr/>
            </p:nvSpPr>
            <p:spPr>
              <a:xfrm>
                <a:off x="557546" y="1271451"/>
                <a:ext cx="5146569" cy="3082835"/>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202820CE-5F66-AF44-8C50-438E80AED739}"/>
                </a:ext>
              </a:extLst>
            </p:cNvPr>
            <p:cNvCxnSpPr>
              <a:endCxn id="10" idx="7"/>
            </p:cNvCxnSpPr>
            <p:nvPr/>
          </p:nvCxnSpPr>
          <p:spPr>
            <a:xfrm flipH="1">
              <a:off x="1357732" y="1654174"/>
              <a:ext cx="3185947"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8B53B43-9EBE-8A47-9E3F-6DAA0343C53B}"/>
                </a:ext>
              </a:extLst>
            </p:cNvPr>
            <p:cNvCxnSpPr>
              <a:endCxn id="11" idx="7"/>
            </p:cNvCxnSpPr>
            <p:nvPr/>
          </p:nvCxnSpPr>
          <p:spPr>
            <a:xfrm flipH="1">
              <a:off x="3006007" y="1737387"/>
              <a:ext cx="1579674"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2EEB114-5BF5-F043-A736-0D0CB72F3BEE}"/>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1EBDDD-303E-B34D-8343-63EA1214B710}"/>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972B926-F8CB-A649-BBA2-79A0A87A6FA0}"/>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7132C3E-E687-B145-A19B-7C64D00CBA7E}"/>
                </a:ext>
              </a:extLst>
            </p:cNvPr>
            <p:cNvCxnSpPr>
              <a:stCxn id="11" idx="6"/>
              <a:endCxn id="12" idx="2"/>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B547F93-6EF5-2D4F-A67E-172AA43B29BB}"/>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B6BDFD-E142-EF4F-9841-1EEDE19BA255}"/>
                </a:ext>
              </a:extLst>
            </p:cNvPr>
            <p:cNvCxnSpPr>
              <a:endCxn id="10" idx="5"/>
            </p:cNvCxnSpPr>
            <p:nvPr/>
          </p:nvCxnSpPr>
          <p:spPr>
            <a:xfrm flipH="1" flipV="1">
              <a:off x="1357732" y="2978339"/>
              <a:ext cx="3194171"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4B1B3AB-70DA-3D49-8FB5-A2A7E73E079C}"/>
                </a:ext>
              </a:extLst>
            </p:cNvPr>
            <p:cNvCxnSpPr>
              <a:stCxn id="11" idx="5"/>
            </p:cNvCxnSpPr>
            <p:nvPr/>
          </p:nvCxnSpPr>
          <p:spPr>
            <a:xfrm>
              <a:off x="3006007" y="2984434"/>
              <a:ext cx="1616235"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3527154-1B94-D441-ACF9-5D0F4B95E7FC}"/>
                </a:ext>
              </a:extLst>
            </p:cNvPr>
            <p:cNvCxnSpPr>
              <a:endCxn id="11" idx="4"/>
            </p:cNvCxnSpPr>
            <p:nvPr/>
          </p:nvCxnSpPr>
          <p:spPr>
            <a:xfrm flipV="1">
              <a:off x="2009670" y="3055756"/>
              <a:ext cx="649688" cy="73864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324D780-7E4C-8F4D-AF02-D8C38DF1323D}"/>
                </a:ext>
              </a:extLst>
            </p:cNvPr>
            <p:cNvCxnSpPr>
              <a:stCxn id="10" idx="6"/>
              <a:endCxn id="11" idx="2"/>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A9F9D4-0FBF-FC45-8E3B-4FD299643C0B}"/>
                </a:ext>
              </a:extLst>
            </p:cNvPr>
            <p:cNvCxnSpPr>
              <a:stCxn id="7" idx="1"/>
              <a:endCxn id="10" idx="4"/>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4855052-C4B8-A847-8128-23AE2A60299D}"/>
                </a:ext>
              </a:extLst>
            </p:cNvPr>
            <p:cNvCxnSpPr>
              <a:stCxn id="10" idx="0"/>
              <a:endCxn id="9" idx="3"/>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8C2E9706-AB21-8147-97B7-855CE5D1FBE4}"/>
              </a:ext>
            </a:extLst>
          </p:cNvPr>
          <p:cNvSpPr/>
          <p:nvPr/>
        </p:nvSpPr>
        <p:spPr>
          <a:xfrm>
            <a:off x="4565484" y="1718101"/>
            <a:ext cx="4306531" cy="2713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E598DE55-6195-724C-A9BB-51402570A4E5}"/>
              </a:ext>
            </a:extLst>
          </p:cNvPr>
          <p:cNvCxnSpPr/>
          <p:nvPr/>
        </p:nvCxnSpPr>
        <p:spPr>
          <a:xfrm flipV="1">
            <a:off x="6078046" y="782369"/>
            <a:ext cx="929850" cy="1020478"/>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41" name="Title 1">
            <a:extLst>
              <a:ext uri="{FF2B5EF4-FFF2-40B4-BE49-F238E27FC236}">
                <a16:creationId xmlns:a16="http://schemas.microsoft.com/office/drawing/2014/main" id="{91790DE0-685C-914D-AD11-7F5613A243EC}"/>
              </a:ext>
            </a:extLst>
          </p:cNvPr>
          <p:cNvSpPr>
            <a:spLocks noGrp="1"/>
          </p:cNvSpPr>
          <p:nvPr>
            <p:ph type="title"/>
          </p:nvPr>
        </p:nvSpPr>
        <p:spPr>
          <a:xfrm>
            <a:off x="355048" y="266219"/>
            <a:ext cx="8205304" cy="545192"/>
          </a:xfrm>
        </p:spPr>
        <p:txBody>
          <a:bodyPr/>
          <a:lstStyle/>
          <a:p>
            <a:r>
              <a:rPr lang="en-US" dirty="0">
                <a:solidFill>
                  <a:srgbClr val="545B64"/>
                </a:solidFill>
                <a:latin typeface="Amazon Ember" charset="0"/>
                <a:ea typeface="Amazon Ember" charset="0"/>
                <a:cs typeface="Amazon Ember" charset="0"/>
              </a:rPr>
              <a:t>AWS Regions</a:t>
            </a:r>
          </a:p>
        </p:txBody>
      </p:sp>
      <p:sp>
        <p:nvSpPr>
          <p:cNvPr id="39" name="Content Placeholder 2">
            <a:extLst>
              <a:ext uri="{FF2B5EF4-FFF2-40B4-BE49-F238E27FC236}">
                <a16:creationId xmlns:a16="http://schemas.microsoft.com/office/drawing/2014/main" id="{C335A8D0-9895-4F42-9EF1-E2FD90DA7B2D}"/>
              </a:ext>
            </a:extLst>
          </p:cNvPr>
          <p:cNvSpPr txBox="1">
            <a:spLocks/>
          </p:cNvSpPr>
          <p:nvPr/>
        </p:nvSpPr>
        <p:spPr>
          <a:xfrm>
            <a:off x="4593939" y="1759335"/>
            <a:ext cx="4423901" cy="3059595"/>
          </a:xfrm>
          <a:prstGeom prst="rect">
            <a:avLst/>
          </a:prstGeom>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1800" dirty="0">
                <a:solidFill>
                  <a:srgbClr val="545B64"/>
                </a:solidFill>
                <a:latin typeface="Amazon Ember" charset="0"/>
                <a:ea typeface="Amazon Ember" charset="0"/>
                <a:cs typeface="Amazon Ember" charset="0"/>
              </a:rPr>
              <a:t>Mesh of Availability Zones (AZ) and Transit Centers</a:t>
            </a:r>
          </a:p>
          <a:p>
            <a:pPr>
              <a:spcBef>
                <a:spcPts val="600"/>
              </a:spcBef>
            </a:pPr>
            <a:r>
              <a:rPr lang="en-US" sz="1800" b="1" dirty="0">
                <a:solidFill>
                  <a:srgbClr val="545B64"/>
                </a:solidFill>
                <a:latin typeface="Amazon Ember" charset="0"/>
                <a:ea typeface="Amazon Ember" charset="0"/>
                <a:cs typeface="Amazon Ember" charset="0"/>
              </a:rPr>
              <a:t>Redundant</a:t>
            </a:r>
            <a:r>
              <a:rPr lang="en-US" sz="1800" dirty="0">
                <a:solidFill>
                  <a:srgbClr val="545B64"/>
                </a:solidFill>
                <a:latin typeface="Amazon Ember" charset="0"/>
                <a:ea typeface="Amazon Ember" charset="0"/>
                <a:cs typeface="Amazon Ember" charset="0"/>
              </a:rPr>
              <a:t> paths to transit centers</a:t>
            </a:r>
          </a:p>
          <a:p>
            <a:pPr>
              <a:spcBef>
                <a:spcPts val="600"/>
              </a:spcBef>
            </a:pPr>
            <a:r>
              <a:rPr lang="en-US" sz="1800" dirty="0">
                <a:solidFill>
                  <a:srgbClr val="545B64"/>
                </a:solidFill>
                <a:latin typeface="Amazon Ember" charset="0"/>
                <a:ea typeface="Amazon Ember" charset="0"/>
                <a:cs typeface="Amazon Ember" charset="0"/>
              </a:rPr>
              <a:t>Transit centers connect to:</a:t>
            </a:r>
          </a:p>
          <a:p>
            <a:pPr lvl="1">
              <a:spcBef>
                <a:spcPts val="600"/>
              </a:spcBef>
            </a:pPr>
            <a:r>
              <a:rPr lang="en-US" sz="1400" dirty="0">
                <a:solidFill>
                  <a:srgbClr val="545B64"/>
                </a:solidFill>
                <a:latin typeface="Amazon Ember" charset="0"/>
                <a:ea typeface="Amazon Ember" charset="0"/>
                <a:cs typeface="Amazon Ember" charset="0"/>
              </a:rPr>
              <a:t>Private links to other AWS regions</a:t>
            </a:r>
          </a:p>
          <a:p>
            <a:pPr lvl="1">
              <a:spcBef>
                <a:spcPts val="600"/>
              </a:spcBef>
            </a:pPr>
            <a:r>
              <a:rPr lang="en-US" sz="1400" dirty="0">
                <a:solidFill>
                  <a:srgbClr val="545B64"/>
                </a:solidFill>
                <a:latin typeface="Amazon Ember" charset="0"/>
                <a:ea typeface="Amazon Ember" charset="0"/>
                <a:cs typeface="Amazon Ember" charset="0"/>
              </a:rPr>
              <a:t>Private links to customers</a:t>
            </a:r>
          </a:p>
          <a:p>
            <a:pPr lvl="1">
              <a:spcBef>
                <a:spcPts val="600"/>
              </a:spcBef>
            </a:pPr>
            <a:r>
              <a:rPr lang="en-US" sz="1400" dirty="0">
                <a:solidFill>
                  <a:srgbClr val="545B64"/>
                </a:solidFill>
                <a:latin typeface="Amazon Ember" charset="0"/>
                <a:ea typeface="Amazon Ember" charset="0"/>
                <a:cs typeface="Amazon Ember" charset="0"/>
              </a:rPr>
              <a:t>Internet through peering &amp; paid transit</a:t>
            </a:r>
          </a:p>
          <a:p>
            <a:pPr>
              <a:spcBef>
                <a:spcPts val="600"/>
              </a:spcBef>
            </a:pPr>
            <a:r>
              <a:rPr lang="en-US" sz="1800" dirty="0">
                <a:solidFill>
                  <a:srgbClr val="545B64"/>
                </a:solidFill>
                <a:latin typeface="Amazon Ember" charset="0"/>
                <a:ea typeface="Amazon Ember" charset="0"/>
                <a:cs typeface="Amazon Ember" charset="0"/>
              </a:rPr>
              <a:t>AZs &lt;2ms apart &amp; usually &lt;1ms</a:t>
            </a:r>
          </a:p>
        </p:txBody>
      </p:sp>
    </p:spTree>
    <p:extLst>
      <p:ext uri="{BB962C8B-B14F-4D97-AF65-F5344CB8AC3E}">
        <p14:creationId xmlns:p14="http://schemas.microsoft.com/office/powerpoint/2010/main" val="20851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C5F535D-4341-B44E-BE9F-C045B616A23F}"/>
              </a:ext>
            </a:extLst>
          </p:cNvPr>
          <p:cNvCxnSpPr/>
          <p:nvPr/>
        </p:nvCxnSpPr>
        <p:spPr>
          <a:xfrm flipV="1">
            <a:off x="4457700" y="1277565"/>
            <a:ext cx="2092595" cy="255148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A5520E-7D38-504E-BD8D-6D8807352320}"/>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Availability Zones</a:t>
            </a:r>
          </a:p>
        </p:txBody>
      </p:sp>
      <p:cxnSp>
        <p:nvCxnSpPr>
          <p:cNvPr id="7" name="Straight Connector 6">
            <a:extLst>
              <a:ext uri="{FF2B5EF4-FFF2-40B4-BE49-F238E27FC236}">
                <a16:creationId xmlns:a16="http://schemas.microsoft.com/office/drawing/2014/main" id="{A4068E8D-4A76-0547-8249-4F60F867F55C}"/>
              </a:ext>
            </a:extLst>
          </p:cNvPr>
          <p:cNvCxnSpPr/>
          <p:nvPr/>
        </p:nvCxnSpPr>
        <p:spPr>
          <a:xfrm flipV="1">
            <a:off x="4445138" y="1124348"/>
            <a:ext cx="2105157" cy="3219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4DFB5BA2-42EE-D847-8724-8D43842AD633}"/>
              </a:ext>
            </a:extLst>
          </p:cNvPr>
          <p:cNvGrpSpPr>
            <a:grpSpLocks noChangeAspect="1"/>
          </p:cNvGrpSpPr>
          <p:nvPr/>
        </p:nvGrpSpPr>
        <p:grpSpPr>
          <a:xfrm>
            <a:off x="6391275" y="490786"/>
            <a:ext cx="2247900" cy="1427535"/>
            <a:chOff x="283169" y="1209957"/>
            <a:chExt cx="5389571" cy="3208556"/>
          </a:xfrm>
        </p:grpSpPr>
        <p:cxnSp>
          <p:nvCxnSpPr>
            <p:cNvPr id="10" name="Straight Connector 9">
              <a:extLst>
                <a:ext uri="{FF2B5EF4-FFF2-40B4-BE49-F238E27FC236}">
                  <a16:creationId xmlns:a16="http://schemas.microsoft.com/office/drawing/2014/main" id="{C7CE55F9-DD0B-5D4E-81EA-C27EC3DEDFA0}"/>
                </a:ext>
              </a:extLst>
            </p:cNvPr>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A8AB-2EFD-1B47-A8B1-6BF5DF6E8417}"/>
                </a:ext>
              </a:extLst>
            </p:cNvPr>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DE8DFD8-F415-9940-BEDE-5514A37E1809}"/>
                </a:ext>
              </a:extLst>
            </p:cNvPr>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3E08D2-EF3F-1D45-AA93-8458ECA4B63C}"/>
                </a:ext>
              </a:extLst>
            </p:cNvPr>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6352941-0DE1-7941-9F5B-21896A70D93C}"/>
                </a:ext>
              </a:extLst>
            </p:cNvPr>
            <p:cNvCxnSpPr/>
            <p:nvPr/>
          </p:nvCxnSpPr>
          <p:spPr>
            <a:xfrm>
              <a:off x="2009670" y="1813728"/>
              <a:ext cx="649687"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63C18-43E9-F34C-B6E2-6DB377DCF3F9}"/>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D89DCDBD-6E0D-1241-849F-590D15C28E9D}"/>
                </a:ext>
              </a:extLst>
            </p:cNvPr>
            <p:cNvGrpSpPr/>
            <p:nvPr/>
          </p:nvGrpSpPr>
          <p:grpSpPr>
            <a:xfrm>
              <a:off x="283169" y="1209957"/>
              <a:ext cx="5389571" cy="3208556"/>
              <a:chOff x="411239" y="1209957"/>
              <a:chExt cx="5389571" cy="3208556"/>
            </a:xfrm>
          </p:grpSpPr>
          <p:grpSp>
            <p:nvGrpSpPr>
              <p:cNvPr id="30" name="Group 29">
                <a:extLst>
                  <a:ext uri="{FF2B5EF4-FFF2-40B4-BE49-F238E27FC236}">
                    <a16:creationId xmlns:a16="http://schemas.microsoft.com/office/drawing/2014/main" id="{C9DF5163-F89C-8942-8284-774353FAEC02}"/>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1A83AD9D-B83F-444A-93B7-00809E778862}"/>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6B9B6CE3-68F8-F741-9BB4-21B0AF83D636}"/>
                    </a:ext>
                  </a:extLst>
                </p:cNvPr>
                <p:cNvSpPr/>
                <p:nvPr/>
              </p:nvSpPr>
              <p:spPr>
                <a:xfrm>
                  <a:off x="953479" y="1058981"/>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CCCF9A22-54B8-0A42-9448-73AD209A0F18}"/>
                    </a:ext>
                  </a:extLst>
                </p:cNvPr>
                <p:cNvSpPr/>
                <p:nvPr/>
              </p:nvSpPr>
              <p:spPr>
                <a:xfrm>
                  <a:off x="-131203" y="2618148"/>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D788F1C4-9B98-1E45-B5F5-C72625CE2EF4}"/>
                    </a:ext>
                  </a:extLst>
                </p:cNvPr>
                <p:cNvSpPr/>
                <p:nvPr/>
              </p:nvSpPr>
              <p:spPr>
                <a:xfrm>
                  <a:off x="2102339" y="2625973"/>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E79ACB1F-61E9-2449-9E66-1B1934A16E44}"/>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FA602BAB-DE74-2443-85C6-7A3F9B09BAEC}"/>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F577BE28-2D1E-E24C-9C84-947DB479D82D}"/>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82AF9E49-5EF7-434F-8F14-EAF7F7FB3DDC}"/>
                  </a:ext>
                </a:extLst>
              </p:cNvPr>
              <p:cNvSpPr/>
              <p:nvPr/>
            </p:nvSpPr>
            <p:spPr>
              <a:xfrm>
                <a:off x="411239" y="1209957"/>
                <a:ext cx="5389571" cy="3208556"/>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4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016BF929-ADFC-AD46-B1AB-B5977A3AD47E}"/>
                </a:ext>
              </a:extLst>
            </p:cNvPr>
            <p:cNvCxnSpPr/>
            <p:nvPr/>
          </p:nvCxnSpPr>
          <p:spPr>
            <a:xfrm flipH="1">
              <a:off x="1357732" y="1654174"/>
              <a:ext cx="3185946"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C29BF42-9108-5643-AA51-ECD8985B8008}"/>
                </a:ext>
              </a:extLst>
            </p:cNvPr>
            <p:cNvCxnSpPr/>
            <p:nvPr/>
          </p:nvCxnSpPr>
          <p:spPr>
            <a:xfrm flipH="1">
              <a:off x="3006008" y="1737387"/>
              <a:ext cx="1579675"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77234F5-005C-1742-965C-F4693ED91CC2}"/>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73F3E95-C764-9C44-A35E-5930A4F7341E}"/>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E43B15A-E1AD-7E4B-A661-8B383325BE96}"/>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8F79E85-9DDD-E248-8C34-3B2515364742}"/>
                </a:ext>
              </a:extLst>
            </p:cNvPr>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46F79C-982C-E34D-A1C6-5C40389548F4}"/>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B482F30-6ABA-5844-BACE-1283FC470649}"/>
                </a:ext>
              </a:extLst>
            </p:cNvPr>
            <p:cNvCxnSpPr/>
            <p:nvPr/>
          </p:nvCxnSpPr>
          <p:spPr>
            <a:xfrm flipH="1" flipV="1">
              <a:off x="1357732" y="2978338"/>
              <a:ext cx="3194170"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0AAAAD-470F-FC4A-AAB0-A6C55123F0F7}"/>
                </a:ext>
              </a:extLst>
            </p:cNvPr>
            <p:cNvCxnSpPr/>
            <p:nvPr/>
          </p:nvCxnSpPr>
          <p:spPr>
            <a:xfrm>
              <a:off x="3006008" y="2984434"/>
              <a:ext cx="1616234"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001AA2A-8062-7242-BF0A-0224EF2C59F6}"/>
                </a:ext>
              </a:extLst>
            </p:cNvPr>
            <p:cNvCxnSpPr/>
            <p:nvPr/>
          </p:nvCxnSpPr>
          <p:spPr>
            <a:xfrm flipV="1">
              <a:off x="2009670" y="3055757"/>
              <a:ext cx="649687" cy="7386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BC11477-BEC2-3849-8C77-6ABE9EC68305}"/>
                </a:ext>
              </a:extLst>
            </p:cNvPr>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BC63B71-A4D3-4243-BC64-87A35DDF0389}"/>
                </a:ext>
              </a:extLst>
            </p:cNvPr>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7CB7E8B-ADC7-6442-9F49-24D5E8A43BC0}"/>
                </a:ext>
              </a:extLst>
            </p:cNvPr>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60A221B5-5397-D34A-8EA6-16B3CC1A0613}"/>
              </a:ext>
            </a:extLst>
          </p:cNvPr>
          <p:cNvSpPr/>
          <p:nvPr/>
        </p:nvSpPr>
        <p:spPr>
          <a:xfrm>
            <a:off x="292428" y="1151588"/>
            <a:ext cx="4165272" cy="2677462"/>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0" name="Rectangle 39">
            <a:extLst>
              <a:ext uri="{FF2B5EF4-FFF2-40B4-BE49-F238E27FC236}">
                <a16:creationId xmlns:a16="http://schemas.microsoft.com/office/drawing/2014/main" id="{841748C1-CDFD-F144-A504-EA8AC0F36F2F}"/>
              </a:ext>
            </a:extLst>
          </p:cNvPr>
          <p:cNvSpPr/>
          <p:nvPr/>
        </p:nvSpPr>
        <p:spPr>
          <a:xfrm>
            <a:off x="518484" y="1301531"/>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1" name="TextBox 40">
            <a:extLst>
              <a:ext uri="{FF2B5EF4-FFF2-40B4-BE49-F238E27FC236}">
                <a16:creationId xmlns:a16="http://schemas.microsoft.com/office/drawing/2014/main" id="{7CE64F2C-973B-D74D-85C4-48525E265499}"/>
              </a:ext>
            </a:extLst>
          </p:cNvPr>
          <p:cNvSpPr txBox="1"/>
          <p:nvPr/>
        </p:nvSpPr>
        <p:spPr>
          <a:xfrm>
            <a:off x="490858" y="2093844"/>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2" name="Rectangle 41">
            <a:extLst>
              <a:ext uri="{FF2B5EF4-FFF2-40B4-BE49-F238E27FC236}">
                <a16:creationId xmlns:a16="http://schemas.microsoft.com/office/drawing/2014/main" id="{2C5E8367-E98D-DA42-9B52-1BA10EF3D0EA}"/>
              </a:ext>
            </a:extLst>
          </p:cNvPr>
          <p:cNvSpPr/>
          <p:nvPr/>
        </p:nvSpPr>
        <p:spPr>
          <a:xfrm>
            <a:off x="507138" y="2573663"/>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3" name="TextBox 42">
            <a:extLst>
              <a:ext uri="{FF2B5EF4-FFF2-40B4-BE49-F238E27FC236}">
                <a16:creationId xmlns:a16="http://schemas.microsoft.com/office/drawing/2014/main" id="{0277B752-77C5-2E4A-B46C-9B3DF6CCD149}"/>
              </a:ext>
            </a:extLst>
          </p:cNvPr>
          <p:cNvSpPr txBox="1"/>
          <p:nvPr/>
        </p:nvSpPr>
        <p:spPr>
          <a:xfrm>
            <a:off x="479512" y="3365976"/>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4" name="Rectangle 43">
            <a:extLst>
              <a:ext uri="{FF2B5EF4-FFF2-40B4-BE49-F238E27FC236}">
                <a16:creationId xmlns:a16="http://schemas.microsoft.com/office/drawing/2014/main" id="{809CFCD9-939B-0440-A133-E0FEC8CF73B1}"/>
              </a:ext>
            </a:extLst>
          </p:cNvPr>
          <p:cNvSpPr/>
          <p:nvPr/>
        </p:nvSpPr>
        <p:spPr>
          <a:xfrm>
            <a:off x="2520232" y="1312910"/>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5" name="TextBox 44">
            <a:extLst>
              <a:ext uri="{FF2B5EF4-FFF2-40B4-BE49-F238E27FC236}">
                <a16:creationId xmlns:a16="http://schemas.microsoft.com/office/drawing/2014/main" id="{103F0AB4-D25A-E14E-928F-A563E48205FD}"/>
              </a:ext>
            </a:extLst>
          </p:cNvPr>
          <p:cNvSpPr txBox="1"/>
          <p:nvPr/>
        </p:nvSpPr>
        <p:spPr>
          <a:xfrm>
            <a:off x="2492606" y="2105223"/>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6" name="Rectangle 45">
            <a:extLst>
              <a:ext uri="{FF2B5EF4-FFF2-40B4-BE49-F238E27FC236}">
                <a16:creationId xmlns:a16="http://schemas.microsoft.com/office/drawing/2014/main" id="{AF10EA42-21E8-EE4C-A82C-76748B465912}"/>
              </a:ext>
            </a:extLst>
          </p:cNvPr>
          <p:cNvSpPr/>
          <p:nvPr/>
        </p:nvSpPr>
        <p:spPr>
          <a:xfrm>
            <a:off x="2502421" y="2582266"/>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7" name="TextBox 46">
            <a:extLst>
              <a:ext uri="{FF2B5EF4-FFF2-40B4-BE49-F238E27FC236}">
                <a16:creationId xmlns:a16="http://schemas.microsoft.com/office/drawing/2014/main" id="{36037B9C-3C60-1D44-953C-2D8BBE45832C}"/>
              </a:ext>
            </a:extLst>
          </p:cNvPr>
          <p:cNvSpPr txBox="1"/>
          <p:nvPr/>
        </p:nvSpPr>
        <p:spPr>
          <a:xfrm>
            <a:off x="2474795" y="3374579"/>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pic>
        <p:nvPicPr>
          <p:cNvPr id="48" name="Picture 47">
            <a:extLst>
              <a:ext uri="{FF2B5EF4-FFF2-40B4-BE49-F238E27FC236}">
                <a16:creationId xmlns:a16="http://schemas.microsoft.com/office/drawing/2014/main" id="{5C871F5F-7C07-014D-B5BF-FFD36FF1029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295" y="1390268"/>
            <a:ext cx="1379195" cy="793437"/>
          </a:xfrm>
          <a:prstGeom prst="rect">
            <a:avLst/>
          </a:prstGeom>
        </p:spPr>
      </p:pic>
      <p:pic>
        <p:nvPicPr>
          <p:cNvPr id="49" name="Picture 48">
            <a:extLst>
              <a:ext uri="{FF2B5EF4-FFF2-40B4-BE49-F238E27FC236}">
                <a16:creationId xmlns:a16="http://schemas.microsoft.com/office/drawing/2014/main" id="{F05D3942-7B01-9543-8789-A5AE7BA6394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6870" y="1411896"/>
            <a:ext cx="1379195" cy="793437"/>
          </a:xfrm>
          <a:prstGeom prst="rect">
            <a:avLst/>
          </a:prstGeom>
        </p:spPr>
      </p:pic>
      <p:pic>
        <p:nvPicPr>
          <p:cNvPr id="50" name="Picture 49">
            <a:extLst>
              <a:ext uri="{FF2B5EF4-FFF2-40B4-BE49-F238E27FC236}">
                <a16:creationId xmlns:a16="http://schemas.microsoft.com/office/drawing/2014/main" id="{A2A68B09-650D-B74A-BE7F-C68DC3FC5E0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5597" y="2646040"/>
            <a:ext cx="1379195" cy="793437"/>
          </a:xfrm>
          <a:prstGeom prst="rect">
            <a:avLst/>
          </a:prstGeom>
        </p:spPr>
      </p:pic>
      <p:pic>
        <p:nvPicPr>
          <p:cNvPr id="51" name="Picture 50">
            <a:extLst>
              <a:ext uri="{FF2B5EF4-FFF2-40B4-BE49-F238E27FC236}">
                <a16:creationId xmlns:a16="http://schemas.microsoft.com/office/drawing/2014/main" id="{AADAD4B7-A800-6849-889E-1FC80C457E6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176" y="2658905"/>
            <a:ext cx="1379195" cy="793437"/>
          </a:xfrm>
          <a:prstGeom prst="rect">
            <a:avLst/>
          </a:prstGeom>
        </p:spPr>
      </p:pic>
      <p:sp>
        <p:nvSpPr>
          <p:cNvPr id="52" name="Content Placeholder 2">
            <a:extLst>
              <a:ext uri="{FF2B5EF4-FFF2-40B4-BE49-F238E27FC236}">
                <a16:creationId xmlns:a16="http://schemas.microsoft.com/office/drawing/2014/main" id="{4C7429E4-5533-A044-BDC4-232FB90569A4}"/>
              </a:ext>
            </a:extLst>
          </p:cNvPr>
          <p:cNvSpPr txBox="1">
            <a:spLocks/>
          </p:cNvSpPr>
          <p:nvPr/>
        </p:nvSpPr>
        <p:spPr>
          <a:xfrm>
            <a:off x="4751308" y="1941819"/>
            <a:ext cx="4221242" cy="2752595"/>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545B64"/>
                </a:solidFill>
                <a:latin typeface="Amazon Ember" charset="0"/>
                <a:ea typeface="Amazon Ember" charset="0"/>
                <a:cs typeface="Amazon Ember" charset="0"/>
              </a:rPr>
              <a:t>Regional cluster of discrete DCs</a:t>
            </a:r>
          </a:p>
          <a:p>
            <a:r>
              <a:rPr lang="en-US" sz="1800" dirty="0">
                <a:solidFill>
                  <a:srgbClr val="545B64"/>
                </a:solidFill>
                <a:latin typeface="Amazon Ember" charset="0"/>
                <a:ea typeface="Amazon Ember" charset="0"/>
                <a:cs typeface="Amazon Ember" charset="0"/>
              </a:rPr>
              <a:t>Separate redundant power, networking, connectivity and facility</a:t>
            </a:r>
          </a:p>
          <a:p>
            <a:r>
              <a:rPr lang="en-US" sz="1800" dirty="0">
                <a:solidFill>
                  <a:srgbClr val="545B64"/>
                </a:solidFill>
                <a:latin typeface="Amazon Ember" charset="0"/>
                <a:ea typeface="Amazon Ember" charset="0"/>
                <a:cs typeface="Amazon Ember" charset="0"/>
              </a:rPr>
              <a:t>All regions have 2 or more AZs</a:t>
            </a:r>
          </a:p>
          <a:p>
            <a:r>
              <a:rPr lang="en-US" sz="1800" dirty="0">
                <a:solidFill>
                  <a:srgbClr val="545B64"/>
                </a:solidFill>
                <a:latin typeface="Amazon Ember" charset="0"/>
                <a:ea typeface="Amazon Ember" charset="0"/>
                <a:cs typeface="Amazon Ember" charset="0"/>
              </a:rPr>
              <a:t>Each AZ is 1 or more DC</a:t>
            </a:r>
          </a:p>
          <a:p>
            <a:pPr lvl="1"/>
            <a:r>
              <a:rPr lang="en-US" sz="1400" dirty="0">
                <a:solidFill>
                  <a:srgbClr val="545B64"/>
                </a:solidFill>
                <a:latin typeface="Amazon Ember" charset="0"/>
                <a:ea typeface="Amazon Ember" charset="0"/>
                <a:cs typeface="Amazon Ember" charset="0"/>
              </a:rPr>
              <a:t>No data center is in two AZs</a:t>
            </a:r>
          </a:p>
          <a:p>
            <a:pPr lvl="1"/>
            <a:r>
              <a:rPr lang="en-US" sz="1400" dirty="0">
                <a:solidFill>
                  <a:srgbClr val="545B64"/>
                </a:solidFill>
                <a:latin typeface="Amazon Ember" charset="0"/>
                <a:ea typeface="Amazon Ember" charset="0"/>
                <a:cs typeface="Amazon Ember" charset="0"/>
              </a:rPr>
              <a:t>Some AZs have as many as 6 DCs</a:t>
            </a:r>
          </a:p>
          <a:p>
            <a:r>
              <a:rPr lang="en-US" sz="1800" dirty="0">
                <a:solidFill>
                  <a:srgbClr val="545B64"/>
                </a:solidFill>
                <a:latin typeface="Amazon Ember" charset="0"/>
                <a:ea typeface="Amazon Ember" charset="0"/>
                <a:cs typeface="Amazon Ember" charset="0"/>
              </a:rPr>
              <a:t>DCs in AZ less than ¼ </a:t>
            </a:r>
            <a:r>
              <a:rPr lang="en-US" sz="1800" dirty="0" err="1">
                <a:solidFill>
                  <a:srgbClr val="545B64"/>
                </a:solidFill>
                <a:latin typeface="Amazon Ember" charset="0"/>
                <a:ea typeface="Amazon Ember" charset="0"/>
                <a:cs typeface="Amazon Ember" charset="0"/>
              </a:rPr>
              <a:t>ms</a:t>
            </a:r>
            <a:r>
              <a:rPr lang="en-US" sz="1800" dirty="0">
                <a:solidFill>
                  <a:srgbClr val="545B64"/>
                </a:solidFill>
                <a:latin typeface="Amazon Ember" charset="0"/>
                <a:ea typeface="Amazon Ember" charset="0"/>
                <a:cs typeface="Amazon Ember" charset="0"/>
              </a:rPr>
              <a:t> apart</a:t>
            </a:r>
            <a:endParaRPr lang="en-US" sz="1200" dirty="0">
              <a:solidFill>
                <a:srgbClr val="545B64"/>
              </a:solidFill>
              <a:latin typeface="Amazon Ember" charset="0"/>
              <a:ea typeface="Amazon Ember" charset="0"/>
              <a:cs typeface="Amazon Ember" charset="0"/>
            </a:endParaRPr>
          </a:p>
        </p:txBody>
      </p:sp>
    </p:spTree>
    <p:extLst>
      <p:ext uri="{BB962C8B-B14F-4D97-AF65-F5344CB8AC3E}">
        <p14:creationId xmlns:p14="http://schemas.microsoft.com/office/powerpoint/2010/main" val="231933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2A59C7-E155-4A4F-99B6-9ABF165E7019}"/>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Data Centers</a:t>
            </a:r>
          </a:p>
        </p:txBody>
      </p:sp>
      <p:cxnSp>
        <p:nvCxnSpPr>
          <p:cNvPr id="6" name="Straight Connector 5">
            <a:extLst>
              <a:ext uri="{FF2B5EF4-FFF2-40B4-BE49-F238E27FC236}">
                <a16:creationId xmlns:a16="http://schemas.microsoft.com/office/drawing/2014/main" id="{32E59DA6-6D0E-3D47-A148-18E58C91983C}"/>
              </a:ext>
            </a:extLst>
          </p:cNvPr>
          <p:cNvCxnSpPr/>
          <p:nvPr/>
        </p:nvCxnSpPr>
        <p:spPr>
          <a:xfrm>
            <a:off x="4571999" y="1258645"/>
            <a:ext cx="2066926" cy="32250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FF0C2E5-F75C-AF4B-AF0A-CF7D29B423C6}"/>
              </a:ext>
            </a:extLst>
          </p:cNvPr>
          <p:cNvCxnSpPr/>
          <p:nvPr/>
        </p:nvCxnSpPr>
        <p:spPr>
          <a:xfrm flipV="1">
            <a:off x="4571999" y="2152653"/>
            <a:ext cx="2066926" cy="174307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BCB6DD3-4C49-7C48-A942-B8D095228674}"/>
              </a:ext>
            </a:extLst>
          </p:cNvPr>
          <p:cNvSpPr/>
          <p:nvPr/>
        </p:nvSpPr>
        <p:spPr>
          <a:xfrm>
            <a:off x="292428" y="1259162"/>
            <a:ext cx="4279571" cy="2636563"/>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608D33BB-2F67-F243-B944-929147468EF8}"/>
              </a:ext>
            </a:extLst>
          </p:cNvPr>
          <p:cNvSpPr/>
          <p:nvPr/>
        </p:nvSpPr>
        <p:spPr>
          <a:xfrm>
            <a:off x="6520575" y="764627"/>
            <a:ext cx="2199607" cy="1508140"/>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5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4910FFF5-7948-E34E-97F2-5AFE3009FE03}"/>
              </a:ext>
            </a:extLst>
          </p:cNvPr>
          <p:cNvSpPr/>
          <p:nvPr/>
        </p:nvSpPr>
        <p:spPr>
          <a:xfrm>
            <a:off x="6639951" y="84908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37AE85A2-07E1-7E4A-831A-B392788532FD}"/>
              </a:ext>
            </a:extLst>
          </p:cNvPr>
          <p:cNvSpPr/>
          <p:nvPr/>
        </p:nvSpPr>
        <p:spPr>
          <a:xfrm>
            <a:off x="6633960" y="1565643"/>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46946B72-AAC2-934D-B88D-1F76049502E7}"/>
              </a:ext>
            </a:extLst>
          </p:cNvPr>
          <p:cNvSpPr/>
          <p:nvPr/>
        </p:nvSpPr>
        <p:spPr>
          <a:xfrm>
            <a:off x="7697039" y="85549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9C5C1260-446C-3048-B786-74421C73A8B0}"/>
              </a:ext>
            </a:extLst>
          </p:cNvPr>
          <p:cNvSpPr/>
          <p:nvPr/>
        </p:nvSpPr>
        <p:spPr>
          <a:xfrm>
            <a:off x="7687633" y="1570488"/>
            <a:ext cx="889284" cy="599018"/>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pic>
        <p:nvPicPr>
          <p:cNvPr id="15" name="Picture 14">
            <a:extLst>
              <a:ext uri="{FF2B5EF4-FFF2-40B4-BE49-F238E27FC236}">
                <a16:creationId xmlns:a16="http://schemas.microsoft.com/office/drawing/2014/main" id="{DFCF2773-B9BD-9142-BFB2-3F007821E23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070" y="1390268"/>
            <a:ext cx="4057207" cy="2374682"/>
          </a:xfrm>
          <a:prstGeom prst="rect">
            <a:avLst/>
          </a:prstGeom>
        </p:spPr>
      </p:pic>
      <p:pic>
        <p:nvPicPr>
          <p:cNvPr id="16" name="Picture 15">
            <a:extLst>
              <a:ext uri="{FF2B5EF4-FFF2-40B4-BE49-F238E27FC236}">
                <a16:creationId xmlns:a16="http://schemas.microsoft.com/office/drawing/2014/main" id="{8767019A-72AE-804C-BC67-507B7BEB437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7" y="923924"/>
            <a:ext cx="810623" cy="466343"/>
          </a:xfrm>
          <a:prstGeom prst="rect">
            <a:avLst/>
          </a:prstGeom>
        </p:spPr>
      </p:pic>
      <p:pic>
        <p:nvPicPr>
          <p:cNvPr id="17" name="Picture 16">
            <a:extLst>
              <a:ext uri="{FF2B5EF4-FFF2-40B4-BE49-F238E27FC236}">
                <a16:creationId xmlns:a16="http://schemas.microsoft.com/office/drawing/2014/main" id="{68467A5B-167D-3547-91F3-ABA5ADA35C3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6369" y="923924"/>
            <a:ext cx="810623" cy="466343"/>
          </a:xfrm>
          <a:prstGeom prst="rect">
            <a:avLst/>
          </a:prstGeom>
        </p:spPr>
      </p:pic>
      <p:pic>
        <p:nvPicPr>
          <p:cNvPr id="18" name="Picture 17">
            <a:extLst>
              <a:ext uri="{FF2B5EF4-FFF2-40B4-BE49-F238E27FC236}">
                <a16:creationId xmlns:a16="http://schemas.microsoft.com/office/drawing/2014/main" id="{0FCE21B9-DC8C-E540-8BAD-C79F6395CB9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26963" y="1621877"/>
            <a:ext cx="810623" cy="466343"/>
          </a:xfrm>
          <a:prstGeom prst="rect">
            <a:avLst/>
          </a:prstGeom>
        </p:spPr>
      </p:pic>
      <p:pic>
        <p:nvPicPr>
          <p:cNvPr id="19" name="Picture 18">
            <a:extLst>
              <a:ext uri="{FF2B5EF4-FFF2-40B4-BE49-F238E27FC236}">
                <a16:creationId xmlns:a16="http://schemas.microsoft.com/office/drawing/2014/main" id="{F4719DAB-DB7F-A74B-8BBD-6EB6DD898A7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6" y="1631290"/>
            <a:ext cx="810623" cy="466343"/>
          </a:xfrm>
          <a:prstGeom prst="rect">
            <a:avLst/>
          </a:prstGeom>
        </p:spPr>
      </p:pic>
      <p:sp>
        <p:nvSpPr>
          <p:cNvPr id="20" name="Content Placeholder 2">
            <a:extLst>
              <a:ext uri="{FF2B5EF4-FFF2-40B4-BE49-F238E27FC236}">
                <a16:creationId xmlns:a16="http://schemas.microsoft.com/office/drawing/2014/main" id="{BDCE3E9B-D18D-0A4F-8EFF-D1DE69D70712}"/>
              </a:ext>
            </a:extLst>
          </p:cNvPr>
          <p:cNvSpPr txBox="1">
            <a:spLocks/>
          </p:cNvSpPr>
          <p:nvPr/>
        </p:nvSpPr>
        <p:spPr>
          <a:xfrm>
            <a:off x="4894036" y="3072778"/>
            <a:ext cx="4152900" cy="1703346"/>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545B64"/>
                </a:solidFill>
                <a:latin typeface="Amazon Ember" charset="0"/>
                <a:ea typeface="Amazon Ember" charset="0"/>
                <a:cs typeface="Amazon Ember" charset="0"/>
              </a:rPr>
              <a:t>Single DC typically over 50,000 servers &amp; often over 80,000 </a:t>
            </a:r>
          </a:p>
          <a:p>
            <a:pPr marL="0" indent="0">
              <a:buNone/>
            </a:pPr>
            <a:r>
              <a:rPr lang="en-US" sz="1800" dirty="0">
                <a:solidFill>
                  <a:srgbClr val="545B64"/>
                </a:solidFill>
                <a:latin typeface="Amazon Ember" charset="0"/>
                <a:ea typeface="Amazon Ember" charset="0"/>
                <a:cs typeface="Amazon Ember" charset="0"/>
              </a:rPr>
              <a:t>Larger DCs undesirable to reduce blast radius</a:t>
            </a:r>
          </a:p>
        </p:txBody>
      </p:sp>
    </p:spTree>
    <p:extLst>
      <p:ext uri="{BB962C8B-B14F-4D97-AF65-F5344CB8AC3E}">
        <p14:creationId xmlns:p14="http://schemas.microsoft.com/office/powerpoint/2010/main" val="3070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412989" y="0"/>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Up and Running now, right now!</a:t>
            </a:r>
          </a:p>
        </p:txBody>
      </p:sp>
      <p:pic>
        <p:nvPicPr>
          <p:cNvPr id="5" name="Picture 4">
            <a:extLst>
              <a:ext uri="{FF2B5EF4-FFF2-40B4-BE49-F238E27FC236}">
                <a16:creationId xmlns:a16="http://schemas.microsoft.com/office/drawing/2014/main" id="{A58C6DC4-25C0-BF42-89FC-1DFD8B1D5D29}"/>
              </a:ext>
            </a:extLst>
          </p:cNvPr>
          <p:cNvPicPr>
            <a:picLocks noChangeAspect="1"/>
          </p:cNvPicPr>
          <p:nvPr/>
        </p:nvPicPr>
        <p:blipFill>
          <a:blip r:embed="rId3"/>
          <a:stretch>
            <a:fillRect/>
          </a:stretch>
        </p:blipFill>
        <p:spPr>
          <a:xfrm>
            <a:off x="1044361" y="545741"/>
            <a:ext cx="6390582" cy="4091908"/>
          </a:xfrm>
          <a:prstGeom prst="rect">
            <a:avLst/>
          </a:prstGeom>
        </p:spPr>
      </p:pic>
    </p:spTree>
    <p:extLst>
      <p:ext uri="{BB962C8B-B14F-4D97-AF65-F5344CB8AC3E}">
        <p14:creationId xmlns:p14="http://schemas.microsoft.com/office/powerpoint/2010/main" val="382524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1">
            <a:extLst>
              <a:ext uri="{FF2B5EF4-FFF2-40B4-BE49-F238E27FC236}">
                <a16:creationId xmlns:a16="http://schemas.microsoft.com/office/drawing/2014/main" id="{87A7C42E-E5C3-9342-BD22-03B58BD0D715}"/>
              </a:ext>
            </a:extLst>
          </p:cNvPr>
          <p:cNvSpPr txBox="1">
            <a:spLocks noChangeArrowheads="1"/>
          </p:cNvSpPr>
          <p:nvPr/>
        </p:nvSpPr>
        <p:spPr bwMode="auto">
          <a:xfrm>
            <a:off x="585249" y="1697034"/>
            <a:ext cx="639763"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AWS KMS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5" name="Picture 42">
            <a:extLst>
              <a:ext uri="{FF2B5EF4-FFF2-40B4-BE49-F238E27FC236}">
                <a16:creationId xmlns:a16="http://schemas.microsoft.com/office/drawing/2014/main" id="{76F7EDE6-9931-ED4D-A8B3-09471BA86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74" y="992184"/>
            <a:ext cx="544513" cy="654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EF98C26-F914-AF42-9657-524D5B9AD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62" y="992184"/>
            <a:ext cx="528637" cy="560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a:extLst>
              <a:ext uri="{FF2B5EF4-FFF2-40B4-BE49-F238E27FC236}">
                <a16:creationId xmlns:a16="http://schemas.microsoft.com/office/drawing/2014/main" id="{ED053704-8DF9-EF43-B978-D5A794542FC8}"/>
              </a:ext>
            </a:extLst>
          </p:cNvPr>
          <p:cNvSpPr txBox="1">
            <a:spLocks noChangeArrowheads="1"/>
          </p:cNvSpPr>
          <p:nvPr/>
        </p:nvSpPr>
        <p:spPr bwMode="auto">
          <a:xfrm>
            <a:off x="1325024" y="1700209"/>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Lex</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8" name="Picture 3">
            <a:extLst>
              <a:ext uri="{FF2B5EF4-FFF2-40B4-BE49-F238E27FC236}">
                <a16:creationId xmlns:a16="http://schemas.microsoft.com/office/drawing/2014/main" id="{304D6409-5F8D-7A40-8AF1-BBDBB2140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750" y="3326205"/>
            <a:ext cx="544513" cy="6524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BFC02BD2-501D-8349-87E9-D4DFBB815CED}"/>
              </a:ext>
            </a:extLst>
          </p:cNvPr>
          <p:cNvSpPr txBox="1">
            <a:spLocks noChangeArrowheads="1"/>
          </p:cNvSpPr>
          <p:nvPr/>
        </p:nvSpPr>
        <p:spPr bwMode="auto">
          <a:xfrm>
            <a:off x="7071075" y="4080268"/>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Polly</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1" name="Picture 4">
            <a:extLst>
              <a:ext uri="{FF2B5EF4-FFF2-40B4-BE49-F238E27FC236}">
                <a16:creationId xmlns:a16="http://schemas.microsoft.com/office/drawing/2014/main" id="{745B9DF3-9422-2E47-8CCE-A4BFDECD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904" y="3313948"/>
            <a:ext cx="533400" cy="6429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E07F06CF-6218-FE49-8D3E-B05677505258}"/>
              </a:ext>
            </a:extLst>
          </p:cNvPr>
          <p:cNvSpPr txBox="1">
            <a:spLocks noChangeArrowheads="1"/>
          </p:cNvSpPr>
          <p:nvPr/>
        </p:nvSpPr>
        <p:spPr bwMode="auto">
          <a:xfrm>
            <a:off x="8045800" y="4088205"/>
            <a:ext cx="9429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r>
              <a:rPr kumimoji="0" lang="en-US" altLang="en-US" sz="1000" b="1"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Rekognition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83">
            <a:extLst>
              <a:ext uri="{FF2B5EF4-FFF2-40B4-BE49-F238E27FC236}">
                <a16:creationId xmlns:a16="http://schemas.microsoft.com/office/drawing/2014/main" id="{A7F98A33-73C0-2943-8229-7F576DA7D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871" y="2128645"/>
            <a:ext cx="536575" cy="644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32">
            <a:extLst>
              <a:ext uri="{FF2B5EF4-FFF2-40B4-BE49-F238E27FC236}">
                <a16:creationId xmlns:a16="http://schemas.microsoft.com/office/drawing/2014/main" id="{58D33A70-48BF-E643-B097-AFDE569A798D}"/>
              </a:ext>
            </a:extLst>
          </p:cNvPr>
          <p:cNvSpPr txBox="1">
            <a:spLocks noChangeArrowheads="1"/>
          </p:cNvSpPr>
          <p:nvPr/>
        </p:nvSpPr>
        <p:spPr bwMode="auto">
          <a:xfrm>
            <a:off x="7969571" y="2820795"/>
            <a:ext cx="731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Kinesis</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5" name="Picture 5">
            <a:extLst>
              <a:ext uri="{FF2B5EF4-FFF2-40B4-BE49-F238E27FC236}">
                <a16:creationId xmlns:a16="http://schemas.microsoft.com/office/drawing/2014/main" id="{B98A62CE-8F7B-4046-8ED7-0621A1949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0288" y="829889"/>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397">
            <a:extLst>
              <a:ext uri="{FF2B5EF4-FFF2-40B4-BE49-F238E27FC236}">
                <a16:creationId xmlns:a16="http://schemas.microsoft.com/office/drawing/2014/main" id="{09FF1069-B510-6C43-8CD6-CCA26604EDE2}"/>
              </a:ext>
            </a:extLst>
          </p:cNvPr>
          <p:cNvSpPr txBox="1">
            <a:spLocks noChangeArrowheads="1"/>
          </p:cNvSpPr>
          <p:nvPr/>
        </p:nvSpPr>
        <p:spPr bwMode="auto">
          <a:xfrm>
            <a:off x="6913913" y="1544189"/>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Postgres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7" name="Picture 2">
            <a:extLst>
              <a:ext uri="{FF2B5EF4-FFF2-40B4-BE49-F238E27FC236}">
                <a16:creationId xmlns:a16="http://schemas.microsoft.com/office/drawing/2014/main" id="{143E3B57-6863-2840-8BAB-5ECEEAE17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6588" y="821951"/>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
            <a:extLst>
              <a:ext uri="{FF2B5EF4-FFF2-40B4-BE49-F238E27FC236}">
                <a16:creationId xmlns:a16="http://schemas.microsoft.com/office/drawing/2014/main" id="{ABA4CEF0-88BD-6A48-9C21-1DBF5DB185BC}"/>
              </a:ext>
            </a:extLst>
          </p:cNvPr>
          <p:cNvSpPr txBox="1">
            <a:spLocks noChangeArrowheads="1"/>
          </p:cNvSpPr>
          <p:nvPr/>
        </p:nvSpPr>
        <p:spPr bwMode="auto">
          <a:xfrm>
            <a:off x="7809263" y="1549026"/>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MariaDB</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D616B036-EAE6-0842-8E8F-AA4CAD01619F}"/>
              </a:ext>
            </a:extLst>
          </p:cNvPr>
          <p:cNvSpPr>
            <a:spLocks noChangeArrowheads="1"/>
          </p:cNvSpPr>
          <p:nvPr/>
        </p:nvSpPr>
        <p:spPr bwMode="auto">
          <a:xfrm>
            <a:off x="1073426" y="6667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sp>
        <p:nvSpPr>
          <p:cNvPr id="20" name="Rectangle 23">
            <a:extLst>
              <a:ext uri="{FF2B5EF4-FFF2-40B4-BE49-F238E27FC236}">
                <a16:creationId xmlns:a16="http://schemas.microsoft.com/office/drawing/2014/main" id="{6B5854BE-CD32-B940-BD15-4BE2C2A20CB6}"/>
              </a:ext>
            </a:extLst>
          </p:cNvPr>
          <p:cNvSpPr>
            <a:spLocks noChangeArrowheads="1"/>
          </p:cNvSpPr>
          <p:nvPr/>
        </p:nvSpPr>
        <p:spPr bwMode="auto">
          <a:xfrm>
            <a:off x="1073426" y="8953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pic>
        <p:nvPicPr>
          <p:cNvPr id="21" name="Picture 20">
            <a:extLst>
              <a:ext uri="{FF2B5EF4-FFF2-40B4-BE49-F238E27FC236}">
                <a16:creationId xmlns:a16="http://schemas.microsoft.com/office/drawing/2014/main" id="{B9468767-472D-F042-A6F4-998BAA1A0B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92" y="2137767"/>
            <a:ext cx="521367" cy="625640"/>
          </a:xfrm>
          <a:prstGeom prst="rect">
            <a:avLst/>
          </a:prstGeom>
        </p:spPr>
      </p:pic>
      <p:sp>
        <p:nvSpPr>
          <p:cNvPr id="22" name="TextBox 21">
            <a:extLst>
              <a:ext uri="{FF2B5EF4-FFF2-40B4-BE49-F238E27FC236}">
                <a16:creationId xmlns:a16="http://schemas.microsoft.com/office/drawing/2014/main" id="{D9CD4E0A-CE61-F341-98AD-B5A03720E1F8}"/>
              </a:ext>
            </a:extLst>
          </p:cNvPr>
          <p:cNvSpPr txBox="1"/>
          <p:nvPr/>
        </p:nvSpPr>
        <p:spPr>
          <a:xfrm>
            <a:off x="446133" y="27886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S3</a:t>
            </a:r>
            <a:endParaRPr lang="en-US" b="1" dirty="0">
              <a:solidFill>
                <a:schemeClr val="bg1"/>
              </a:solidFill>
            </a:endParaRPr>
          </a:p>
        </p:txBody>
      </p:sp>
      <p:pic>
        <p:nvPicPr>
          <p:cNvPr id="23" name="Picture 22">
            <a:extLst>
              <a:ext uri="{FF2B5EF4-FFF2-40B4-BE49-F238E27FC236}">
                <a16:creationId xmlns:a16="http://schemas.microsoft.com/office/drawing/2014/main" id="{8D97B802-DAAD-AD4A-A937-2E41BBB315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575" y="2137767"/>
            <a:ext cx="543466" cy="601994"/>
          </a:xfrm>
          <a:prstGeom prst="rect">
            <a:avLst/>
          </a:prstGeom>
        </p:spPr>
      </p:pic>
      <p:sp>
        <p:nvSpPr>
          <p:cNvPr id="24" name="TextBox 23">
            <a:extLst>
              <a:ext uri="{FF2B5EF4-FFF2-40B4-BE49-F238E27FC236}">
                <a16:creationId xmlns:a16="http://schemas.microsoft.com/office/drawing/2014/main" id="{C613526C-74F4-D24B-94AB-C9CFD322629D}"/>
              </a:ext>
            </a:extLst>
          </p:cNvPr>
          <p:cNvSpPr txBox="1"/>
          <p:nvPr/>
        </p:nvSpPr>
        <p:spPr>
          <a:xfrm>
            <a:off x="1224260" y="27886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err="1">
                <a:solidFill>
                  <a:schemeClr val="bg1"/>
                </a:solidFill>
              </a:rPr>
              <a:t>DynamoDB</a:t>
            </a:r>
            <a:endParaRPr lang="en-US" b="1" dirty="0">
              <a:solidFill>
                <a:schemeClr val="bg1"/>
              </a:solidFill>
            </a:endParaRPr>
          </a:p>
        </p:txBody>
      </p:sp>
      <p:pic>
        <p:nvPicPr>
          <p:cNvPr id="25" name="Picture 24">
            <a:extLst>
              <a:ext uri="{FF2B5EF4-FFF2-40B4-BE49-F238E27FC236}">
                <a16:creationId xmlns:a16="http://schemas.microsoft.com/office/drawing/2014/main" id="{A11C6D2D-A057-B44A-A9B2-148BF1CCC1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5545" y="3377448"/>
            <a:ext cx="548640" cy="603504"/>
          </a:xfrm>
          <a:prstGeom prst="rect">
            <a:avLst/>
          </a:prstGeom>
        </p:spPr>
      </p:pic>
      <p:sp>
        <p:nvSpPr>
          <p:cNvPr id="26" name="TextBox 25">
            <a:extLst>
              <a:ext uri="{FF2B5EF4-FFF2-40B4-BE49-F238E27FC236}">
                <a16:creationId xmlns:a16="http://schemas.microsoft.com/office/drawing/2014/main" id="{2BA953EE-2CEF-9B41-B1E5-DEFB65BC21FD}"/>
              </a:ext>
            </a:extLst>
          </p:cNvPr>
          <p:cNvSpPr txBox="1"/>
          <p:nvPr/>
        </p:nvSpPr>
        <p:spPr>
          <a:xfrm>
            <a:off x="3687913" y="4046091"/>
            <a:ext cx="1020442" cy="155632"/>
          </a:xfrm>
          <a:prstGeom prst="rect">
            <a:avLst/>
          </a:prstGeom>
          <a:noFill/>
        </p:spPr>
        <p:txBody>
          <a:bodyPr wrap="square" lIns="0" tIns="0" rIns="0" bIns="0" rtlCol="0" anchor="t">
            <a:noAutofit/>
          </a:bodyPr>
          <a:lstStyle/>
          <a:p>
            <a:pPr algn="ctr"/>
            <a:r>
              <a:rPr lang="en-US" sz="1000" b="1" dirty="0">
                <a:solidFill>
                  <a:schemeClr val="bg1"/>
                </a:solidFill>
              </a:rPr>
              <a:t>Amazon </a:t>
            </a:r>
            <a:br>
              <a:rPr lang="en-US" sz="1000" b="1" dirty="0">
                <a:solidFill>
                  <a:schemeClr val="bg1"/>
                </a:solidFill>
              </a:rPr>
            </a:br>
            <a:r>
              <a:rPr lang="en-US" sz="1000" b="1" dirty="0">
                <a:solidFill>
                  <a:schemeClr val="bg1"/>
                </a:solidFill>
              </a:rPr>
              <a:t>Redshift</a:t>
            </a:r>
          </a:p>
        </p:txBody>
      </p:sp>
      <p:pic>
        <p:nvPicPr>
          <p:cNvPr id="27" name="Picture 5">
            <a:extLst>
              <a:ext uri="{FF2B5EF4-FFF2-40B4-BE49-F238E27FC236}">
                <a16:creationId xmlns:a16="http://schemas.microsoft.com/office/drawing/2014/main" id="{2E9DA611-6BF9-AE41-82F4-436012D4A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3912" y="3313948"/>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397">
            <a:extLst>
              <a:ext uri="{FF2B5EF4-FFF2-40B4-BE49-F238E27FC236}">
                <a16:creationId xmlns:a16="http://schemas.microsoft.com/office/drawing/2014/main" id="{E8F098DB-34BD-ED43-B193-532189ADC4C5}"/>
              </a:ext>
            </a:extLst>
          </p:cNvPr>
          <p:cNvSpPr txBox="1">
            <a:spLocks noChangeArrowheads="1"/>
          </p:cNvSpPr>
          <p:nvPr/>
        </p:nvSpPr>
        <p:spPr bwMode="auto">
          <a:xfrm>
            <a:off x="4770237" y="4018798"/>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b="1" dirty="0" err="1">
                <a:solidFill>
                  <a:schemeClr val="bg1"/>
                </a:solidFill>
                <a:latin typeface="Calibri" panose="020F0502020204030204" pitchFamily="34" charset="0"/>
                <a:cs typeface="Times New Roman" panose="02020603050405020304" pitchFamily="18"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5BD8795B-3058-7E41-BE71-242850B5C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1749" y="3313948"/>
            <a:ext cx="537317" cy="638065"/>
          </a:xfrm>
          <a:prstGeom prst="rect">
            <a:avLst/>
          </a:prstGeom>
        </p:spPr>
      </p:pic>
      <p:sp>
        <p:nvSpPr>
          <p:cNvPr id="30" name="TextBox 29">
            <a:extLst>
              <a:ext uri="{FF2B5EF4-FFF2-40B4-BE49-F238E27FC236}">
                <a16:creationId xmlns:a16="http://schemas.microsoft.com/office/drawing/2014/main" id="{7291E6DC-4F74-CD4A-9C2D-1CD012AFAFEE}"/>
              </a:ext>
            </a:extLst>
          </p:cNvPr>
          <p:cNvSpPr txBox="1"/>
          <p:nvPr/>
        </p:nvSpPr>
        <p:spPr>
          <a:xfrm>
            <a:off x="5824648" y="39910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Route 53</a:t>
            </a:r>
          </a:p>
        </p:txBody>
      </p:sp>
      <p:pic>
        <p:nvPicPr>
          <p:cNvPr id="31" name="Picture 30">
            <a:extLst>
              <a:ext uri="{FF2B5EF4-FFF2-40B4-BE49-F238E27FC236}">
                <a16:creationId xmlns:a16="http://schemas.microsoft.com/office/drawing/2014/main" id="{6DF5021F-FAF4-9041-BC73-1472D65709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29209" y="2132935"/>
            <a:ext cx="530056" cy="636067"/>
          </a:xfrm>
          <a:prstGeom prst="rect">
            <a:avLst/>
          </a:prstGeom>
        </p:spPr>
      </p:pic>
      <p:sp>
        <p:nvSpPr>
          <p:cNvPr id="32" name="TextBox 31">
            <a:extLst>
              <a:ext uri="{FF2B5EF4-FFF2-40B4-BE49-F238E27FC236}">
                <a16:creationId xmlns:a16="http://schemas.microsoft.com/office/drawing/2014/main" id="{F5039BD3-4838-2A46-9330-32CD4536CED9}"/>
              </a:ext>
            </a:extLst>
          </p:cNvPr>
          <p:cNvSpPr txBox="1"/>
          <p:nvPr/>
        </p:nvSpPr>
        <p:spPr>
          <a:xfrm>
            <a:off x="7120088" y="2783952"/>
            <a:ext cx="731520" cy="155632"/>
          </a:xfrm>
          <a:prstGeom prst="rect">
            <a:avLst/>
          </a:prstGeom>
          <a:noFill/>
        </p:spPr>
        <p:txBody>
          <a:bodyPr wrap="square" lIns="0" tIns="0" rIns="0" bIns="0" rtlCol="0" anchor="t">
            <a:noAutofit/>
          </a:bodyPr>
          <a:lstStyle/>
          <a:p>
            <a:pPr algn="ctr"/>
            <a:r>
              <a:rPr lang="en-US" sz="1000" b="1" dirty="0">
                <a:solidFill>
                  <a:schemeClr val="bg1"/>
                </a:solidFill>
              </a:rPr>
              <a:t>Amazon EMR</a:t>
            </a:r>
          </a:p>
        </p:txBody>
      </p:sp>
      <p:pic>
        <p:nvPicPr>
          <p:cNvPr id="33" name="Picture 32">
            <a:extLst>
              <a:ext uri="{FF2B5EF4-FFF2-40B4-BE49-F238E27FC236}">
                <a16:creationId xmlns:a16="http://schemas.microsoft.com/office/drawing/2014/main" id="{5E6DEB6E-1306-6D48-82A6-2C53138A23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249" y="3387873"/>
            <a:ext cx="544780" cy="653736"/>
          </a:xfrm>
          <a:prstGeom prst="rect">
            <a:avLst/>
          </a:prstGeom>
        </p:spPr>
      </p:pic>
      <p:sp>
        <p:nvSpPr>
          <p:cNvPr id="34" name="TextBox 33">
            <a:extLst>
              <a:ext uri="{FF2B5EF4-FFF2-40B4-BE49-F238E27FC236}">
                <a16:creationId xmlns:a16="http://schemas.microsoft.com/office/drawing/2014/main" id="{37CA0E80-B723-3C46-B234-882BC6A3BCBD}"/>
              </a:ext>
            </a:extLst>
          </p:cNvPr>
          <p:cNvSpPr txBox="1"/>
          <p:nvPr/>
        </p:nvSpPr>
        <p:spPr>
          <a:xfrm>
            <a:off x="410263"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SQS</a:t>
            </a:r>
            <a:endParaRPr lang="en-US" b="1" dirty="0">
              <a:solidFill>
                <a:schemeClr val="bg1"/>
              </a:solidFill>
            </a:endParaRPr>
          </a:p>
        </p:txBody>
      </p:sp>
      <p:pic>
        <p:nvPicPr>
          <p:cNvPr id="35" name="Picture 34">
            <a:extLst>
              <a:ext uri="{FF2B5EF4-FFF2-40B4-BE49-F238E27FC236}">
                <a16:creationId xmlns:a16="http://schemas.microsoft.com/office/drawing/2014/main" id="{C4AE4C31-CF5B-914F-8A3A-1752DB8766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9280" y="3457301"/>
            <a:ext cx="521367" cy="521367"/>
          </a:xfrm>
          <a:prstGeom prst="rect">
            <a:avLst/>
          </a:prstGeom>
        </p:spPr>
      </p:pic>
      <p:sp>
        <p:nvSpPr>
          <p:cNvPr id="36" name="TextBox 35">
            <a:extLst>
              <a:ext uri="{FF2B5EF4-FFF2-40B4-BE49-F238E27FC236}">
                <a16:creationId xmlns:a16="http://schemas.microsoft.com/office/drawing/2014/main" id="{F478C08F-4E0D-4147-B8BC-E5D88A8FEC0F}"/>
              </a:ext>
            </a:extLst>
          </p:cNvPr>
          <p:cNvSpPr txBox="1"/>
          <p:nvPr/>
        </p:nvSpPr>
        <p:spPr>
          <a:xfrm>
            <a:off x="1492587"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SNS</a:t>
            </a:r>
          </a:p>
        </p:txBody>
      </p:sp>
      <p:pic>
        <p:nvPicPr>
          <p:cNvPr id="37" name="Picture 36">
            <a:extLst>
              <a:ext uri="{FF2B5EF4-FFF2-40B4-BE49-F238E27FC236}">
                <a16:creationId xmlns:a16="http://schemas.microsoft.com/office/drawing/2014/main" id="{B4828C20-A572-9344-940A-0E375C23A2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4944" y="3381219"/>
            <a:ext cx="543292" cy="540096"/>
          </a:xfrm>
          <a:prstGeom prst="rect">
            <a:avLst/>
          </a:prstGeom>
        </p:spPr>
      </p:pic>
      <p:sp>
        <p:nvSpPr>
          <p:cNvPr id="38" name="TextBox 37">
            <a:extLst>
              <a:ext uri="{FF2B5EF4-FFF2-40B4-BE49-F238E27FC236}">
                <a16:creationId xmlns:a16="http://schemas.microsoft.com/office/drawing/2014/main" id="{D669E4E4-48E0-474D-B950-B18B8374390F}"/>
              </a:ext>
            </a:extLst>
          </p:cNvPr>
          <p:cNvSpPr txBox="1"/>
          <p:nvPr/>
        </p:nvSpPr>
        <p:spPr>
          <a:xfrm>
            <a:off x="2387950" y="3950651"/>
            <a:ext cx="109728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Athena</a:t>
            </a:r>
          </a:p>
        </p:txBody>
      </p:sp>
      <p:pic>
        <p:nvPicPr>
          <p:cNvPr id="39" name="Picture 38">
            <a:extLst>
              <a:ext uri="{FF2B5EF4-FFF2-40B4-BE49-F238E27FC236}">
                <a16:creationId xmlns:a16="http://schemas.microsoft.com/office/drawing/2014/main" id="{3C7EFB65-B0A6-E240-9E1F-CF34CB7572D5}"/>
              </a:ext>
            </a:extLst>
          </p:cNvPr>
          <p:cNvPicPr>
            <a:picLocks noChangeAspect="1"/>
          </p:cNvPicPr>
          <p:nvPr/>
        </p:nvPicPr>
        <p:blipFill>
          <a:blip r:embed="rId17"/>
          <a:stretch>
            <a:fillRect/>
          </a:stretch>
        </p:blipFill>
        <p:spPr>
          <a:xfrm>
            <a:off x="3384585" y="573991"/>
            <a:ext cx="2144486" cy="2144486"/>
          </a:xfrm>
          <a:prstGeom prst="rect">
            <a:avLst/>
          </a:prstGeom>
        </p:spPr>
      </p:pic>
    </p:spTree>
    <p:extLst>
      <p:ext uri="{BB962C8B-B14F-4D97-AF65-F5344CB8AC3E}">
        <p14:creationId xmlns:p14="http://schemas.microsoft.com/office/powerpoint/2010/main" val="470838118"/>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10631</TotalTime>
  <Words>629</Words>
  <Application>Microsoft Macintosh PowerPoint</Application>
  <PresentationFormat>On-screen Show (16:9)</PresentationFormat>
  <Paragraphs>164</Paragraphs>
  <Slides>19</Slides>
  <Notes>11</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19</vt:i4>
      </vt:variant>
    </vt:vector>
  </HeadingPairs>
  <TitlesOfParts>
    <vt:vector size="38"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Helvetica Neue</vt:lpstr>
      <vt:lpstr>Impact</vt:lpstr>
      <vt:lpstr>Lucida Console</vt:lpstr>
      <vt:lpstr>Roboto Condensed</vt:lpstr>
      <vt:lpstr>Roboto Condensed Light</vt:lpstr>
      <vt:lpstr>Times New Roman</vt:lpstr>
      <vt:lpstr>Verdana</vt:lpstr>
      <vt:lpstr>DeckTemplate-AWS</vt:lpstr>
      <vt:lpstr>1_DeckTemplate-AWS-Dark</vt:lpstr>
      <vt:lpstr>DeckTemplate-AWS-ReInvent-Orange</vt:lpstr>
      <vt:lpstr>PowerPoint Presentation</vt:lpstr>
      <vt:lpstr>PowerPoint Presentation</vt:lpstr>
      <vt:lpstr>PowerPoint Presentation</vt:lpstr>
      <vt:lpstr>PowerPoint Presentation</vt:lpstr>
      <vt:lpstr>AWS Regions</vt:lpstr>
      <vt:lpstr>AWS Availability Zones</vt:lpstr>
      <vt:lpstr>AWS Data Centers</vt:lpstr>
      <vt:lpstr>PowerPoint Presentation</vt:lpstr>
      <vt:lpstr>PowerPoint Presentation</vt:lpstr>
      <vt:lpstr>PowerPoint Presentation</vt:lpstr>
      <vt:lpstr>Open Service Broker (OSB) API</vt:lpstr>
      <vt:lpstr>Key Features</vt:lpstr>
      <vt:lpstr>PowerPoint Presentation</vt:lpstr>
      <vt:lpstr>PowerPoint Presentation</vt:lpstr>
      <vt:lpstr>Reserved instances</vt:lpstr>
      <vt:lpstr>Spot instances</vt:lpstr>
      <vt:lpstr>Trusted advisor</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109</cp:revision>
  <dcterms:created xsi:type="dcterms:W3CDTF">2016-06-17T18:22:10Z</dcterms:created>
  <dcterms:modified xsi:type="dcterms:W3CDTF">2018-09-08T22:23:57Z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